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 id="257" r:id="rId3"/>
    <p:sldId id="293" r:id="rId4"/>
    <p:sldId id="294" r:id="rId5"/>
    <p:sldId id="298" r:id="rId6"/>
    <p:sldId id="295" r:id="rId7"/>
    <p:sldId id="296" r:id="rId8"/>
    <p:sldId id="297" r:id="rId9"/>
    <p:sldId id="299" r:id="rId10"/>
    <p:sldId id="300" r:id="rId11"/>
    <p:sldId id="301" r:id="rId12"/>
    <p:sldId id="302" r:id="rId13"/>
    <p:sldId id="303" r:id="rId14"/>
    <p:sldId id="272" r:id="rId15"/>
    <p:sldId id="273" r:id="rId16"/>
    <p:sldId id="274" r:id="rId17"/>
    <p:sldId id="275" r:id="rId18"/>
    <p:sldId id="281" r:id="rId19"/>
    <p:sldId id="282" r:id="rId20"/>
    <p:sldId id="283" r:id="rId21"/>
    <p:sldId id="284" r:id="rId22"/>
    <p:sldId id="285" r:id="rId23"/>
    <p:sldId id="286" r:id="rId24"/>
    <p:sldId id="276" r:id="rId25"/>
    <p:sldId id="277" r:id="rId26"/>
    <p:sldId id="278" r:id="rId27"/>
    <p:sldId id="279" r:id="rId28"/>
    <p:sldId id="280" r:id="rId29"/>
    <p:sldId id="287" r:id="rId30"/>
    <p:sldId id="288" r:id="rId31"/>
    <p:sldId id="258" r:id="rId32"/>
    <p:sldId id="260" r:id="rId33"/>
    <p:sldId id="261" r:id="rId34"/>
    <p:sldId id="265" r:id="rId35"/>
    <p:sldId id="266" r:id="rId36"/>
    <p:sldId id="267" r:id="rId37"/>
    <p:sldId id="268" r:id="rId38"/>
    <p:sldId id="289" r:id="rId39"/>
    <p:sldId id="290" r:id="rId40"/>
    <p:sldId id="291" r:id="rId41"/>
    <p:sldId id="292" r:id="rId42"/>
    <p:sldId id="259" r:id="rId43"/>
    <p:sldId id="262" r:id="rId44"/>
    <p:sldId id="263" r:id="rId45"/>
    <p:sldId id="264" r:id="rId46"/>
    <p:sldId id="269" r:id="rId47"/>
    <p:sldId id="270" r:id="rId48"/>
    <p:sldId id="271" r:id="rId4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737" autoAdjust="0"/>
  </p:normalViewPr>
  <p:slideViewPr>
    <p:cSldViewPr>
      <p:cViewPr varScale="1">
        <p:scale>
          <a:sx n="110" d="100"/>
          <a:sy n="110" d="100"/>
        </p:scale>
        <p:origin x="-16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IN"/>
            </a:p>
          </p:txBody>
        </p:sp>
        <p:sp>
          <p:nvSpPr>
            <p:cNvPr id="388126" name="Freeform 30"/>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IN"/>
            </a:p>
          </p:txBody>
        </p:sp>
      </p:grpSp>
      <p:sp>
        <p:nvSpPr>
          <p:cNvPr id="388127" name="Freeform 31"/>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IN"/>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IN"/>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IN"/>
              </a:p>
            </p:txBody>
          </p:sp>
          <p:sp>
            <p:nvSpPr>
              <p:cNvPr id="388107" name="Freeform 11"/>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IN"/>
              </a:p>
            </p:txBody>
          </p:sp>
          <p:sp>
            <p:nvSpPr>
              <p:cNvPr id="388108" name="Freeform 12"/>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IN"/>
              </a:p>
            </p:txBody>
          </p:sp>
          <p:sp>
            <p:nvSpPr>
              <p:cNvPr id="388109" name="Freeform 13"/>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IN"/>
              </a:p>
            </p:txBody>
          </p:sp>
          <p:sp>
            <p:nvSpPr>
              <p:cNvPr id="388110" name="Freeform 14"/>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IN"/>
              </a:p>
            </p:txBody>
          </p:sp>
        </p:grpSp>
        <p:sp>
          <p:nvSpPr>
            <p:cNvPr id="388111" name="Freeform 15"/>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IN"/>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IN"/>
            </a:p>
          </p:txBody>
        </p:sp>
        <p:sp>
          <p:nvSpPr>
            <p:cNvPr id="388114" name="Freeform 18"/>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IN"/>
            </a:p>
          </p:txBody>
        </p:sp>
        <p:sp>
          <p:nvSpPr>
            <p:cNvPr id="388115" name="Freeform 19"/>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IN"/>
            </a:p>
          </p:txBody>
        </p:sp>
        <p:sp>
          <p:nvSpPr>
            <p:cNvPr id="388116" name="Freeform 20"/>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IN"/>
            </a:p>
          </p:txBody>
        </p:sp>
        <p:sp>
          <p:nvSpPr>
            <p:cNvPr id="388117" name="Freeform 21"/>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IN"/>
            </a:p>
          </p:txBody>
        </p:sp>
        <p:sp>
          <p:nvSpPr>
            <p:cNvPr id="388118" name="Freeform 22"/>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IN"/>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388121" name="Rectangle 25"/>
          <p:cNvSpPr>
            <a:spLocks noGrp="1" noChangeArrowheads="1"/>
          </p:cNvSpPr>
          <p:nvPr>
            <p:ph type="dt" sz="quarter" idx="2"/>
          </p:nvPr>
        </p:nvSpPr>
        <p:spPr/>
        <p:txBody>
          <a:bodyPr/>
          <a:lstStyle>
            <a:lvl1pPr>
              <a:defRPr/>
            </a:lvl1pPr>
          </a:lstStyle>
          <a:p>
            <a:endParaRPr lang="en-US"/>
          </a:p>
        </p:txBody>
      </p:sp>
      <p:sp>
        <p:nvSpPr>
          <p:cNvPr id="388122" name="Rectangle 26"/>
          <p:cNvSpPr>
            <a:spLocks noGrp="1" noChangeArrowheads="1"/>
          </p:cNvSpPr>
          <p:nvPr>
            <p:ph type="sldNum" sz="quarter" idx="4"/>
          </p:nvPr>
        </p:nvSpPr>
        <p:spPr/>
        <p:txBody>
          <a:bodyPr/>
          <a:lstStyle>
            <a:lvl1pPr>
              <a:defRPr/>
            </a:lvl1pPr>
          </a:lstStyle>
          <a:p>
            <a:fld id="{7B4060F9-D085-42A2-B458-28056B732816}" type="slidenum">
              <a:rPr lang="en-US"/>
              <a:pPr/>
              <a:t>‹#›</a:t>
            </a:fld>
            <a:endParaRPr lang="en-US"/>
          </a:p>
        </p:txBody>
      </p:sp>
      <p:sp>
        <p:nvSpPr>
          <p:cNvPr id="388123" name="Rectangle 27"/>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858DD1-0D3B-4D89-B38B-1D6BCABA9ED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BB342B-CB70-43C8-95D7-85D33B6F3AB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B9197A44-EB38-4CC3-AA05-468D261B345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B716D5-6B83-411F-9AFA-AD7E31F870B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4CB1A6-15F9-42ED-A3B6-DA1E4461A1E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024141-8D2F-40A9-8D22-91C2EB35B88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71C60C6-E1A3-4618-9353-FCB64E1B0C4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AE47153-C9E6-4F48-B248-27E9CFACF35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B88F7C9-D755-48CB-B6CA-6BFEA4FFAD2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CF5B112-FDE6-42B5-BE36-A6D351E72DF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57F4993-18FD-4E71-B14A-9F9B83260B3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IN"/>
            </a:p>
          </p:txBody>
        </p:sp>
        <p:sp>
          <p:nvSpPr>
            <p:cNvPr id="387077" name="Freeform 5"/>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IN"/>
            </a:p>
          </p:txBody>
        </p:sp>
      </p:grpSp>
      <p:sp>
        <p:nvSpPr>
          <p:cNvPr id="387078" name="Freeform 6"/>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IN"/>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IN"/>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IN"/>
              </a:p>
            </p:txBody>
          </p:sp>
          <p:sp>
            <p:nvSpPr>
              <p:cNvPr id="387083" name="Freeform 11"/>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IN"/>
              </a:p>
            </p:txBody>
          </p:sp>
          <p:sp>
            <p:nvSpPr>
              <p:cNvPr id="387084" name="Freeform 12"/>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IN"/>
              </a:p>
            </p:txBody>
          </p:sp>
          <p:sp>
            <p:nvSpPr>
              <p:cNvPr id="387085" name="Freeform 13"/>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IN"/>
              </a:p>
            </p:txBody>
          </p:sp>
          <p:sp>
            <p:nvSpPr>
              <p:cNvPr id="387086" name="Freeform 14"/>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IN"/>
              </a:p>
            </p:txBody>
          </p:sp>
        </p:grpSp>
        <p:sp>
          <p:nvSpPr>
            <p:cNvPr id="387087" name="Freeform 15"/>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IN"/>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IN"/>
            </a:p>
          </p:txBody>
        </p:sp>
        <p:sp>
          <p:nvSpPr>
            <p:cNvPr id="387090" name="Freeform 18"/>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IN"/>
            </a:p>
          </p:txBody>
        </p:sp>
        <p:sp>
          <p:nvSpPr>
            <p:cNvPr id="387091" name="Freeform 19"/>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IN"/>
            </a:p>
          </p:txBody>
        </p:sp>
        <p:sp>
          <p:nvSpPr>
            <p:cNvPr id="387092" name="Freeform 20"/>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IN"/>
            </a:p>
          </p:txBody>
        </p:sp>
        <p:sp>
          <p:nvSpPr>
            <p:cNvPr id="387093" name="Freeform 21"/>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IN"/>
            </a:p>
          </p:txBody>
        </p:sp>
        <p:sp>
          <p:nvSpPr>
            <p:cNvPr id="387094" name="Freeform 22"/>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IN"/>
            </a:p>
          </p:txBody>
        </p:sp>
      </p:grpSp>
      <p:sp>
        <p:nvSpPr>
          <p:cNvPr id="387095" name="Rectangle 23"/>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55D74C7D-58C9-4BC8-B4F6-A96350E8EA1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wrongdiagnosis.com/p/pregnancy/intro.htm" TargetMode="External"/><Relationship Id="rId3" Type="http://schemas.openxmlformats.org/officeDocument/2006/relationships/hyperlink" Target="http://www.wrongdiagnosis.com/g/gestdiab/intro.htm" TargetMode="External"/><Relationship Id="rId7" Type="http://schemas.openxmlformats.org/officeDocument/2006/relationships/hyperlink" Target="http://www.wrongdiagnosis.com/c/chronic_kidney_disease/intro.htm" TargetMode="External"/><Relationship Id="rId2" Type="http://schemas.openxmlformats.org/officeDocument/2006/relationships/hyperlink" Target="http://www.wrongdiagnosis.com/d/diabetes/intro.htm" TargetMode="External"/><Relationship Id="rId1" Type="http://schemas.openxmlformats.org/officeDocument/2006/relationships/slideLayout" Target="../slideLayouts/slideLayout2.xml"/><Relationship Id="rId6" Type="http://schemas.openxmlformats.org/officeDocument/2006/relationships/hyperlink" Target="http://www.wrongdiagnosis.com/f/fanconis_syndrome/intro.htm" TargetMode="External"/><Relationship Id="rId5" Type="http://schemas.openxmlformats.org/officeDocument/2006/relationships/hyperlink" Target="http://www.wrongdiagnosis.com/class/genetic.htm" TargetMode="External"/><Relationship Id="rId4" Type="http://schemas.openxmlformats.org/officeDocument/2006/relationships/hyperlink" Target="http://www.wrongdiagnosis.com/c/cushings_syndrome/intro.htm" TargetMode="External"/><Relationship Id="rId9" Type="http://schemas.openxmlformats.org/officeDocument/2006/relationships/hyperlink" Target="http://www.wrongdiagnosis.com/medical/lead_toxicity.htm"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wiki/Human_serum_albumi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Diabetes_mellitus" TargetMode="External"/><Relationship Id="rId7" Type="http://schemas.openxmlformats.org/officeDocument/2006/relationships/hyperlink" Target="http://en.wikipedia.org/wiki/Multiple_organ_failure" TargetMode="External"/><Relationship Id="rId2" Type="http://schemas.openxmlformats.org/officeDocument/2006/relationships/hyperlink" Target="http://en.wikipedia.org/wiki/Endothelial_dysfunction" TargetMode="External"/><Relationship Id="rId1" Type="http://schemas.openxmlformats.org/officeDocument/2006/relationships/slideLayout" Target="../slideLayouts/slideLayout2.xml"/><Relationship Id="rId6" Type="http://schemas.openxmlformats.org/officeDocument/2006/relationships/hyperlink" Target="http://en.wikipedia.org/w/index.php?title=Acute_respiratory_failure&amp;action=edit" TargetMode="External"/><Relationship Id="rId5" Type="http://schemas.openxmlformats.org/officeDocument/2006/relationships/hyperlink" Target="http://en.wikipedia.org/wiki/Intensive_care_unit" TargetMode="External"/><Relationship Id="rId4" Type="http://schemas.openxmlformats.org/officeDocument/2006/relationships/hyperlink" Target="http://en.wikipedia.org/wiki/Hypertension"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ctrTitle"/>
          </p:nvPr>
        </p:nvSpPr>
        <p:spPr/>
        <p:txBody>
          <a:bodyPr/>
          <a:lstStyle/>
          <a:p>
            <a:r>
              <a:rPr lang="en-US"/>
              <a:t>Diagnostic Studies</a:t>
            </a:r>
          </a:p>
        </p:txBody>
      </p:sp>
      <p:sp>
        <p:nvSpPr>
          <p:cNvPr id="408579"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a:xfrm>
            <a:off x="457200" y="228600"/>
            <a:ext cx="8229600" cy="762000"/>
          </a:xfrm>
        </p:spPr>
        <p:txBody>
          <a:bodyPr/>
          <a:lstStyle/>
          <a:p>
            <a:r>
              <a:rPr lang="en-US"/>
              <a:t>Ketone bodies</a:t>
            </a:r>
          </a:p>
        </p:txBody>
      </p:sp>
      <p:sp>
        <p:nvSpPr>
          <p:cNvPr id="458755" name="Rectangle 3"/>
          <p:cNvSpPr>
            <a:spLocks noGrp="1" noChangeArrowheads="1"/>
          </p:cNvSpPr>
          <p:nvPr>
            <p:ph type="body" idx="1"/>
          </p:nvPr>
        </p:nvSpPr>
        <p:spPr>
          <a:xfrm>
            <a:off x="533400" y="990600"/>
            <a:ext cx="8229600" cy="5867400"/>
          </a:xfrm>
        </p:spPr>
        <p:txBody>
          <a:bodyPr/>
          <a:lstStyle/>
          <a:p>
            <a:pPr>
              <a:lnSpc>
                <a:spcPct val="80000"/>
              </a:lnSpc>
            </a:pPr>
            <a:r>
              <a:rPr lang="en-US" sz="2800"/>
              <a:t>Ketone bodies are : </a:t>
            </a:r>
            <a:br>
              <a:rPr lang="en-US" sz="2800"/>
            </a:br>
            <a:r>
              <a:rPr lang="en-US" sz="2800"/>
              <a:t>beta-hydroxybutyric acid, </a:t>
            </a:r>
            <a:br>
              <a:rPr lang="en-US" sz="2800"/>
            </a:br>
            <a:r>
              <a:rPr lang="en-US" sz="2800"/>
              <a:t>acetoacetic acid</a:t>
            </a:r>
            <a:br>
              <a:rPr lang="en-US" sz="2800"/>
            </a:br>
            <a:r>
              <a:rPr lang="en-US" sz="2800"/>
              <a:t>acetone) </a:t>
            </a:r>
            <a:br>
              <a:rPr lang="en-US" sz="2800"/>
            </a:br>
            <a:r>
              <a:rPr lang="en-US" sz="2800"/>
              <a:t>They are the end-product of rapid or excessive fatty acid breakdown</a:t>
            </a:r>
          </a:p>
          <a:p>
            <a:pPr>
              <a:lnSpc>
                <a:spcPct val="80000"/>
              </a:lnSpc>
            </a:pPr>
            <a:r>
              <a:rPr lang="en-US" sz="2800"/>
              <a:t>Ketones are present in the urine when the blood levels surpass a certain threshold. Fatty acid release from adipose tissue is stimulated by hormones: </a:t>
            </a:r>
            <a:r>
              <a:rPr lang="en-US" sz="2800" u="sng"/>
              <a:t>glucagon</a:t>
            </a:r>
            <a:r>
              <a:rPr lang="en-US" sz="2800"/>
              <a:t>, epinephrine, and </a:t>
            </a:r>
            <a:r>
              <a:rPr lang="en-US" sz="2800" u="sng"/>
              <a:t>growth hormone</a:t>
            </a:r>
            <a:r>
              <a:rPr lang="en-US" sz="2800"/>
              <a:t>. </a:t>
            </a:r>
          </a:p>
          <a:p>
            <a:pPr>
              <a:lnSpc>
                <a:spcPct val="80000"/>
              </a:lnSpc>
            </a:pPr>
            <a:r>
              <a:rPr lang="en-US" sz="2800"/>
              <a:t>The levels of these hormones are increased in starvation (whether related to excess alcohol use or not), uncontrolled </a:t>
            </a:r>
            <a:r>
              <a:rPr lang="en-US" sz="2800" u="sng"/>
              <a:t>diabetes mellitus</a:t>
            </a:r>
            <a:r>
              <a:rPr lang="en-US" sz="2800"/>
              <a:t>, and a number of other conditions. </a:t>
            </a:r>
            <a:br>
              <a:rPr lang="en-US" sz="2800"/>
            </a:br>
            <a:endParaRPr 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p:txBody>
          <a:bodyPr/>
          <a:lstStyle/>
          <a:p>
            <a:r>
              <a:rPr lang="en-US"/>
              <a:t>Urine Sugar</a:t>
            </a:r>
          </a:p>
        </p:txBody>
      </p:sp>
      <p:sp>
        <p:nvSpPr>
          <p:cNvPr id="459779" name="Rectangle 3"/>
          <p:cNvSpPr>
            <a:spLocks noGrp="1" noChangeArrowheads="1"/>
          </p:cNvSpPr>
          <p:nvPr>
            <p:ph type="body" idx="1"/>
          </p:nvPr>
        </p:nvSpPr>
        <p:spPr/>
        <p:txBody>
          <a:bodyPr/>
          <a:lstStyle/>
          <a:p>
            <a:pPr>
              <a:lnSpc>
                <a:spcPct val="90000"/>
              </a:lnSpc>
            </a:pPr>
            <a:r>
              <a:rPr lang="en-US">
                <a:hlinkClick r:id="rId2"/>
              </a:rPr>
              <a:t>Diabetes</a:t>
            </a:r>
            <a:r>
              <a:rPr lang="en-US"/>
              <a:t> </a:t>
            </a:r>
          </a:p>
          <a:p>
            <a:pPr>
              <a:lnSpc>
                <a:spcPct val="90000"/>
              </a:lnSpc>
            </a:pPr>
            <a:r>
              <a:rPr lang="en-US">
                <a:hlinkClick r:id="rId3"/>
              </a:rPr>
              <a:t>Gestational diabetes</a:t>
            </a:r>
            <a:r>
              <a:rPr lang="en-US"/>
              <a:t> </a:t>
            </a:r>
          </a:p>
          <a:p>
            <a:pPr>
              <a:lnSpc>
                <a:spcPct val="90000"/>
              </a:lnSpc>
            </a:pPr>
            <a:r>
              <a:rPr lang="en-US">
                <a:hlinkClick r:id="rId4"/>
              </a:rPr>
              <a:t>Cushing's syndrome</a:t>
            </a:r>
            <a:r>
              <a:rPr lang="en-US"/>
              <a:t> </a:t>
            </a:r>
          </a:p>
          <a:p>
            <a:pPr>
              <a:lnSpc>
                <a:spcPct val="90000"/>
              </a:lnSpc>
            </a:pPr>
            <a:r>
              <a:rPr lang="en-US">
                <a:hlinkClick r:id="rId5"/>
              </a:rPr>
              <a:t>Genetic</a:t>
            </a:r>
            <a:r>
              <a:rPr lang="en-US"/>
              <a:t> </a:t>
            </a:r>
          </a:p>
          <a:p>
            <a:pPr>
              <a:lnSpc>
                <a:spcPct val="90000"/>
              </a:lnSpc>
            </a:pPr>
            <a:r>
              <a:rPr lang="en-US">
                <a:hlinkClick r:id="rId6"/>
              </a:rPr>
              <a:t>Fanconi's syndrome</a:t>
            </a:r>
            <a:r>
              <a:rPr lang="en-US"/>
              <a:t> </a:t>
            </a:r>
          </a:p>
          <a:p>
            <a:pPr>
              <a:lnSpc>
                <a:spcPct val="90000"/>
              </a:lnSpc>
            </a:pPr>
            <a:r>
              <a:rPr lang="en-US">
                <a:hlinkClick r:id="rId7"/>
              </a:rPr>
              <a:t>Chronic renal failure</a:t>
            </a:r>
            <a:r>
              <a:rPr lang="en-US"/>
              <a:t> </a:t>
            </a:r>
          </a:p>
          <a:p>
            <a:pPr>
              <a:lnSpc>
                <a:spcPct val="90000"/>
              </a:lnSpc>
            </a:pPr>
            <a:r>
              <a:rPr lang="en-US">
                <a:hlinkClick r:id="rId8"/>
              </a:rPr>
              <a:t>Pregnancy</a:t>
            </a:r>
            <a:r>
              <a:rPr lang="en-US"/>
              <a:t> </a:t>
            </a:r>
          </a:p>
          <a:p>
            <a:pPr>
              <a:lnSpc>
                <a:spcPct val="90000"/>
              </a:lnSpc>
            </a:pPr>
            <a:r>
              <a:rPr lang="en-US">
                <a:hlinkClick r:id="rId9"/>
              </a:rPr>
              <a:t>Lead toxicity</a:t>
            </a:r>
            <a:r>
              <a:rPr lang="en-US"/>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p:txBody>
          <a:bodyPr/>
          <a:lstStyle/>
          <a:p>
            <a:r>
              <a:rPr lang="en-US"/>
              <a:t>Microalbuminuria</a:t>
            </a:r>
          </a:p>
        </p:txBody>
      </p:sp>
      <p:sp>
        <p:nvSpPr>
          <p:cNvPr id="460803" name="Rectangle 3"/>
          <p:cNvSpPr>
            <a:spLocks noGrp="1" noChangeArrowheads="1"/>
          </p:cNvSpPr>
          <p:nvPr>
            <p:ph type="body" idx="1"/>
          </p:nvPr>
        </p:nvSpPr>
        <p:spPr/>
        <p:txBody>
          <a:bodyPr/>
          <a:lstStyle/>
          <a:p>
            <a:r>
              <a:rPr lang="en-US" b="1"/>
              <a:t>Microalbuminuria</a:t>
            </a:r>
            <a:r>
              <a:rPr lang="en-US"/>
              <a:t> - the measurement of small amounts of </a:t>
            </a:r>
            <a:r>
              <a:rPr lang="en-US">
                <a:hlinkClick r:id="rId2" tooltip="Human serum albumin"/>
              </a:rPr>
              <a:t>albumin</a:t>
            </a:r>
            <a:r>
              <a:rPr lang="en-US"/>
              <a:t> in the urine that cannot be detected by urine dipstick methods.</a:t>
            </a:r>
          </a:p>
          <a:p>
            <a:r>
              <a:rPr lang="en-US"/>
              <a:t>Microalbuminuria is diagnosed:</a:t>
            </a:r>
          </a:p>
          <a:p>
            <a:r>
              <a:rPr lang="en-US"/>
              <a:t>excretion of 30–300mg of albumin/24 h </a:t>
            </a:r>
          </a:p>
          <a:p>
            <a:r>
              <a:rPr lang="en-US"/>
              <a:t>or 20–200 µg/min or 30–300 µg/mg of creatinine on two of three urine collections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p:txBody>
          <a:bodyPr/>
          <a:lstStyle/>
          <a:p>
            <a:r>
              <a:rPr lang="en-US"/>
              <a:t>Microalbuminuria (contd)</a:t>
            </a:r>
          </a:p>
        </p:txBody>
      </p:sp>
      <p:sp>
        <p:nvSpPr>
          <p:cNvPr id="461827" name="Rectangle 3"/>
          <p:cNvSpPr>
            <a:spLocks noGrp="1" noChangeArrowheads="1"/>
          </p:cNvSpPr>
          <p:nvPr>
            <p:ph type="body" idx="1"/>
          </p:nvPr>
        </p:nvSpPr>
        <p:spPr/>
        <p:txBody>
          <a:bodyPr/>
          <a:lstStyle/>
          <a:p>
            <a:pPr>
              <a:lnSpc>
                <a:spcPct val="90000"/>
              </a:lnSpc>
            </a:pPr>
            <a:r>
              <a:rPr lang="en-US" sz="2400"/>
              <a:t>an indicator of subclinical cardiovascular disease </a:t>
            </a:r>
          </a:p>
          <a:p>
            <a:pPr>
              <a:lnSpc>
                <a:spcPct val="90000"/>
              </a:lnSpc>
            </a:pPr>
            <a:r>
              <a:rPr lang="en-US" sz="2400"/>
              <a:t>marker of vascular </a:t>
            </a:r>
            <a:r>
              <a:rPr lang="en-US" sz="2400">
                <a:hlinkClick r:id="rId2" tooltip="Endothelial dysfunction"/>
              </a:rPr>
              <a:t>endothelial dysfunction</a:t>
            </a:r>
            <a:r>
              <a:rPr lang="en-US" sz="2400"/>
              <a:t> </a:t>
            </a:r>
          </a:p>
          <a:p>
            <a:pPr>
              <a:lnSpc>
                <a:spcPct val="90000"/>
              </a:lnSpc>
            </a:pPr>
            <a:r>
              <a:rPr lang="en-US" sz="2400"/>
              <a:t>an important prognostic marker for kidney disease </a:t>
            </a:r>
          </a:p>
          <a:p>
            <a:pPr>
              <a:lnSpc>
                <a:spcPct val="90000"/>
              </a:lnSpc>
            </a:pPr>
            <a:r>
              <a:rPr lang="en-US" sz="2400"/>
              <a:t>in </a:t>
            </a:r>
            <a:r>
              <a:rPr lang="en-US" sz="2400">
                <a:hlinkClick r:id="rId3" tooltip="Diabetes mellitus"/>
              </a:rPr>
              <a:t>diabetes mellitus</a:t>
            </a:r>
            <a:r>
              <a:rPr lang="en-US" sz="2400"/>
              <a:t> </a:t>
            </a:r>
          </a:p>
          <a:p>
            <a:pPr>
              <a:lnSpc>
                <a:spcPct val="90000"/>
              </a:lnSpc>
            </a:pPr>
            <a:r>
              <a:rPr lang="en-US" sz="2400"/>
              <a:t>in </a:t>
            </a:r>
            <a:r>
              <a:rPr lang="en-US" sz="2400">
                <a:hlinkClick r:id="rId4" tooltip="Hypertension"/>
              </a:rPr>
              <a:t>hypertension</a:t>
            </a:r>
            <a:r>
              <a:rPr lang="en-US" sz="2400"/>
              <a:t> </a:t>
            </a:r>
          </a:p>
          <a:p>
            <a:pPr>
              <a:lnSpc>
                <a:spcPct val="90000"/>
              </a:lnSpc>
            </a:pPr>
            <a:r>
              <a:rPr lang="en-US" sz="2400"/>
              <a:t>increasing microalbuminuria level during the first 48 hours after admission to an </a:t>
            </a:r>
            <a:r>
              <a:rPr lang="en-US" sz="2400">
                <a:hlinkClick r:id="rId5" tooltip="Intensive care unit"/>
              </a:rPr>
              <a:t>intensive care unit</a:t>
            </a:r>
            <a:r>
              <a:rPr lang="en-US" sz="2400"/>
              <a:t> predicts elevated risk for </a:t>
            </a:r>
            <a:r>
              <a:rPr lang="en-US" sz="2400">
                <a:hlinkClick r:id="rId6" tooltip="Acute respiratory failure"/>
              </a:rPr>
              <a:t>acute respiratory failure</a:t>
            </a:r>
            <a:r>
              <a:rPr lang="en-US" sz="2400"/>
              <a:t> , </a:t>
            </a:r>
            <a:r>
              <a:rPr lang="en-US" sz="2400">
                <a:hlinkClick r:id="rId7" tooltip="Multiple organ failure"/>
              </a:rPr>
              <a:t>multiple organ failure</a:t>
            </a:r>
            <a:r>
              <a:rPr lang="en-US" sz="2400"/>
              <a:t> , and overall mortality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r>
              <a:rPr lang="en-US"/>
              <a:t>RBCs in the urine</a:t>
            </a:r>
          </a:p>
        </p:txBody>
      </p:sp>
      <p:sp>
        <p:nvSpPr>
          <p:cNvPr id="429059" name="Rectangle 3"/>
          <p:cNvSpPr>
            <a:spLocks noGrp="1" noChangeArrowheads="1"/>
          </p:cNvSpPr>
          <p:nvPr>
            <p:ph type="body" idx="1"/>
          </p:nvPr>
        </p:nvSpPr>
        <p:spPr/>
        <p:txBody>
          <a:bodyPr/>
          <a:lstStyle/>
          <a:p>
            <a:endParaRPr lang="en-US"/>
          </a:p>
        </p:txBody>
      </p:sp>
      <p:pic>
        <p:nvPicPr>
          <p:cNvPr id="429061" name="Picture 5" descr="hemat"/>
          <p:cNvPicPr>
            <a:picLocks noChangeAspect="1" noChangeArrowheads="1"/>
          </p:cNvPicPr>
          <p:nvPr/>
        </p:nvPicPr>
        <p:blipFill>
          <a:blip r:embed="rId2"/>
          <a:srcRect/>
          <a:stretch>
            <a:fillRect/>
          </a:stretch>
        </p:blipFill>
        <p:spPr bwMode="auto">
          <a:xfrm>
            <a:off x="609600" y="1265238"/>
            <a:ext cx="8077200" cy="539908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3" name="Rectangle 3"/>
          <p:cNvSpPr>
            <a:spLocks noGrp="1" noChangeArrowheads="1"/>
          </p:cNvSpPr>
          <p:nvPr>
            <p:ph type="body" sz="half" idx="1"/>
          </p:nvPr>
        </p:nvSpPr>
        <p:spPr>
          <a:xfrm>
            <a:off x="304800" y="0"/>
            <a:ext cx="8610600" cy="990600"/>
          </a:xfrm>
        </p:spPr>
        <p:txBody>
          <a:bodyPr/>
          <a:lstStyle/>
          <a:p>
            <a:pPr>
              <a:lnSpc>
                <a:spcPct val="90000"/>
              </a:lnSpc>
            </a:pPr>
            <a:r>
              <a:rPr lang="en-US" sz="2000"/>
              <a:t>Which if coming from the glomerulus may produce the following dysmorphic RBC's: </a:t>
            </a:r>
          </a:p>
          <a:p>
            <a:pPr>
              <a:lnSpc>
                <a:spcPct val="90000"/>
              </a:lnSpc>
            </a:pPr>
            <a:r>
              <a:rPr lang="en-US" sz="2000"/>
              <a:t> </a:t>
            </a:r>
          </a:p>
        </p:txBody>
      </p:sp>
      <p:pic>
        <p:nvPicPr>
          <p:cNvPr id="430085" name="Picture 5" descr="dysrbc"/>
          <p:cNvPicPr>
            <a:picLocks noChangeAspect="1" noChangeArrowheads="1"/>
          </p:cNvPicPr>
          <p:nvPr>
            <p:ph sz="half" idx="2"/>
          </p:nvPr>
        </p:nvPicPr>
        <p:blipFill>
          <a:blip r:embed="rId2"/>
          <a:srcRect/>
          <a:stretch>
            <a:fillRect/>
          </a:stretch>
        </p:blipFill>
        <p:spPr>
          <a:xfrm>
            <a:off x="228600" y="752475"/>
            <a:ext cx="8610600" cy="5970588"/>
          </a:xfrm>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p:txBody>
          <a:bodyPr/>
          <a:lstStyle/>
          <a:p>
            <a:r>
              <a:rPr lang="en-US" sz="4000"/>
              <a:t>You may also see urine leukocytes: </a:t>
            </a:r>
          </a:p>
        </p:txBody>
      </p:sp>
      <p:sp>
        <p:nvSpPr>
          <p:cNvPr id="431107" name="Rectangle 3"/>
          <p:cNvSpPr>
            <a:spLocks noGrp="1" noChangeArrowheads="1"/>
          </p:cNvSpPr>
          <p:nvPr>
            <p:ph type="body" idx="1"/>
          </p:nvPr>
        </p:nvSpPr>
        <p:spPr/>
        <p:txBody>
          <a:bodyPr/>
          <a:lstStyle/>
          <a:p>
            <a:endParaRPr lang="en-US"/>
          </a:p>
        </p:txBody>
      </p:sp>
      <p:pic>
        <p:nvPicPr>
          <p:cNvPr id="431110" name="Picture 6" descr="leuko"/>
          <p:cNvPicPr>
            <a:picLocks noChangeAspect="1" noChangeArrowheads="1"/>
          </p:cNvPicPr>
          <p:nvPr/>
        </p:nvPicPr>
        <p:blipFill>
          <a:blip r:embed="rId2"/>
          <a:srcRect/>
          <a:stretch>
            <a:fillRect/>
          </a:stretch>
        </p:blipFill>
        <p:spPr bwMode="auto">
          <a:xfrm>
            <a:off x="685800" y="1079500"/>
            <a:ext cx="7467600" cy="55689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r>
              <a:rPr lang="en-US" sz="2400" b="1"/>
              <a:t>Associated with leukocytes would be the presence of bacteria. Recall that this is not a gram stain and thus the bacteria do not look the same as they would in the microbiology lab sample </a:t>
            </a:r>
          </a:p>
        </p:txBody>
      </p:sp>
      <p:sp>
        <p:nvSpPr>
          <p:cNvPr id="432131" name="Rectangle 3"/>
          <p:cNvSpPr>
            <a:spLocks noGrp="1" noChangeArrowheads="1"/>
          </p:cNvSpPr>
          <p:nvPr>
            <p:ph type="body" idx="1"/>
          </p:nvPr>
        </p:nvSpPr>
        <p:spPr/>
        <p:txBody>
          <a:bodyPr/>
          <a:lstStyle/>
          <a:p>
            <a:endParaRPr lang="en-US"/>
          </a:p>
        </p:txBody>
      </p:sp>
      <p:pic>
        <p:nvPicPr>
          <p:cNvPr id="432133" name="Picture 5" descr="bactur"/>
          <p:cNvPicPr>
            <a:picLocks noChangeAspect="1" noChangeArrowheads="1"/>
          </p:cNvPicPr>
          <p:nvPr/>
        </p:nvPicPr>
        <p:blipFill>
          <a:blip r:embed="rId2"/>
          <a:srcRect/>
          <a:stretch>
            <a:fillRect/>
          </a:stretch>
        </p:blipFill>
        <p:spPr bwMode="auto">
          <a:xfrm>
            <a:off x="0" y="1698625"/>
            <a:ext cx="9144000" cy="487362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sz="2400" b="1"/>
              <a:t>You may also look for contaminants such as a) squamous cells, b) cotton fibers and c) starch granules respectively: </a:t>
            </a:r>
          </a:p>
        </p:txBody>
      </p:sp>
      <p:sp>
        <p:nvSpPr>
          <p:cNvPr id="439299" name="Rectangle 3"/>
          <p:cNvSpPr>
            <a:spLocks noGrp="1" noChangeArrowheads="1"/>
          </p:cNvSpPr>
          <p:nvPr>
            <p:ph type="body" idx="1"/>
          </p:nvPr>
        </p:nvSpPr>
        <p:spPr/>
        <p:txBody>
          <a:bodyPr/>
          <a:lstStyle/>
          <a:p>
            <a:endParaRPr lang="en-US"/>
          </a:p>
        </p:txBody>
      </p:sp>
      <p:pic>
        <p:nvPicPr>
          <p:cNvPr id="439301" name="Picture 5" descr="squam"/>
          <p:cNvPicPr>
            <a:picLocks noChangeAspect="1" noChangeArrowheads="1"/>
          </p:cNvPicPr>
          <p:nvPr/>
        </p:nvPicPr>
        <p:blipFill>
          <a:blip r:embed="rId2"/>
          <a:srcRect/>
          <a:stretch>
            <a:fillRect/>
          </a:stretch>
        </p:blipFill>
        <p:spPr bwMode="auto">
          <a:xfrm>
            <a:off x="838200" y="1744663"/>
            <a:ext cx="6858000" cy="5113337"/>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t>Cotton fibres</a:t>
            </a:r>
          </a:p>
        </p:txBody>
      </p:sp>
      <p:sp>
        <p:nvSpPr>
          <p:cNvPr id="440323" name="Rectangle 3"/>
          <p:cNvSpPr>
            <a:spLocks noGrp="1" noChangeArrowheads="1"/>
          </p:cNvSpPr>
          <p:nvPr>
            <p:ph type="body" idx="1"/>
          </p:nvPr>
        </p:nvSpPr>
        <p:spPr/>
        <p:txBody>
          <a:bodyPr/>
          <a:lstStyle/>
          <a:p>
            <a:endParaRPr lang="en-US"/>
          </a:p>
        </p:txBody>
      </p:sp>
      <p:pic>
        <p:nvPicPr>
          <p:cNvPr id="440325" name="Picture 5" descr="cottfib"/>
          <p:cNvPicPr>
            <a:picLocks noChangeAspect="1" noChangeArrowheads="1"/>
          </p:cNvPicPr>
          <p:nvPr/>
        </p:nvPicPr>
        <p:blipFill>
          <a:blip r:embed="rId2"/>
          <a:srcRect/>
          <a:stretch>
            <a:fillRect/>
          </a:stretch>
        </p:blipFill>
        <p:spPr bwMode="auto">
          <a:xfrm>
            <a:off x="838200" y="1754188"/>
            <a:ext cx="7724775" cy="484663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en-US"/>
              <a:t>Urine Analysis</a:t>
            </a:r>
          </a:p>
        </p:txBody>
      </p:sp>
      <p:sp>
        <p:nvSpPr>
          <p:cNvPr id="409603" name="Rectangle 3"/>
          <p:cNvSpPr>
            <a:spLocks noGrp="1" noChangeArrowheads="1"/>
          </p:cNvSpPr>
          <p:nvPr>
            <p:ph type="body" idx="1"/>
          </p:nvPr>
        </p:nvSpPr>
        <p:spPr/>
        <p:txBody>
          <a:bodyPr/>
          <a:lstStyle/>
          <a:p>
            <a:r>
              <a:rPr lang="en-US"/>
              <a:t>pH</a:t>
            </a:r>
          </a:p>
          <a:p>
            <a:r>
              <a:rPr lang="en-US"/>
              <a:t>Specific gravity</a:t>
            </a:r>
          </a:p>
          <a:p>
            <a:r>
              <a:rPr lang="en-US"/>
              <a:t>Protein</a:t>
            </a:r>
          </a:p>
          <a:p>
            <a:r>
              <a:rPr lang="en-US"/>
              <a:t>Sugar</a:t>
            </a:r>
          </a:p>
          <a:p>
            <a:r>
              <a:rPr lang="en-US"/>
              <a:t>Microscopic examination</a:t>
            </a:r>
          </a:p>
          <a:p>
            <a:r>
              <a:rPr lang="en-US"/>
              <a:t>Ketone bodies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r>
              <a:rPr lang="en-US"/>
              <a:t>Starch granules</a:t>
            </a:r>
          </a:p>
        </p:txBody>
      </p:sp>
      <p:sp>
        <p:nvSpPr>
          <p:cNvPr id="441347" name="Rectangle 3"/>
          <p:cNvSpPr>
            <a:spLocks noGrp="1" noChangeArrowheads="1"/>
          </p:cNvSpPr>
          <p:nvPr>
            <p:ph type="body" idx="1"/>
          </p:nvPr>
        </p:nvSpPr>
        <p:spPr/>
        <p:txBody>
          <a:bodyPr/>
          <a:lstStyle/>
          <a:p>
            <a:endParaRPr lang="en-US"/>
          </a:p>
        </p:txBody>
      </p:sp>
      <p:pic>
        <p:nvPicPr>
          <p:cNvPr id="441349" name="Picture 5" descr="starfib"/>
          <p:cNvPicPr>
            <a:picLocks noChangeAspect="1" noChangeArrowheads="1"/>
          </p:cNvPicPr>
          <p:nvPr/>
        </p:nvPicPr>
        <p:blipFill>
          <a:blip r:embed="rId2"/>
          <a:srcRect/>
          <a:stretch>
            <a:fillRect/>
          </a:stretch>
        </p:blipFill>
        <p:spPr bwMode="auto">
          <a:xfrm>
            <a:off x="381000" y="2341563"/>
            <a:ext cx="8277225" cy="4183062"/>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p:txBody>
          <a:bodyPr/>
          <a:lstStyle/>
          <a:p>
            <a:r>
              <a:rPr lang="en-US" sz="2800"/>
              <a:t>The RBC cast of glomerular pathology: </a:t>
            </a:r>
          </a:p>
        </p:txBody>
      </p:sp>
      <p:sp>
        <p:nvSpPr>
          <p:cNvPr id="442371" name="Rectangle 3"/>
          <p:cNvSpPr>
            <a:spLocks noGrp="1" noChangeArrowheads="1"/>
          </p:cNvSpPr>
          <p:nvPr>
            <p:ph type="body" idx="1"/>
          </p:nvPr>
        </p:nvSpPr>
        <p:spPr/>
        <p:txBody>
          <a:bodyPr/>
          <a:lstStyle/>
          <a:p>
            <a:endParaRPr lang="en-US"/>
          </a:p>
        </p:txBody>
      </p:sp>
      <p:pic>
        <p:nvPicPr>
          <p:cNvPr id="442373" name="Picture 5" descr="rbccast"/>
          <p:cNvPicPr>
            <a:picLocks noChangeAspect="1" noChangeArrowheads="1"/>
          </p:cNvPicPr>
          <p:nvPr/>
        </p:nvPicPr>
        <p:blipFill>
          <a:blip r:embed="rId2"/>
          <a:srcRect/>
          <a:stretch>
            <a:fillRect/>
          </a:stretch>
        </p:blipFill>
        <p:spPr bwMode="auto">
          <a:xfrm>
            <a:off x="990600" y="1892300"/>
            <a:ext cx="6629400" cy="453707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r>
              <a:rPr lang="en-US" sz="2800"/>
              <a:t>The WBC cast of pyelonephritis: </a:t>
            </a:r>
          </a:p>
        </p:txBody>
      </p:sp>
      <p:sp>
        <p:nvSpPr>
          <p:cNvPr id="443396" name="Rectangle 4"/>
          <p:cNvSpPr>
            <a:spLocks noGrp="1" noChangeArrowheads="1"/>
          </p:cNvSpPr>
          <p:nvPr>
            <p:ph type="body" idx="1"/>
          </p:nvPr>
        </p:nvSpPr>
        <p:spPr/>
        <p:txBody>
          <a:bodyPr/>
          <a:lstStyle/>
          <a:p>
            <a:endParaRPr lang="en-US"/>
          </a:p>
        </p:txBody>
      </p:sp>
      <p:pic>
        <p:nvPicPr>
          <p:cNvPr id="443398" name="Picture 6" descr="wbccast"/>
          <p:cNvPicPr>
            <a:picLocks noChangeAspect="1" noChangeArrowheads="1"/>
          </p:cNvPicPr>
          <p:nvPr/>
        </p:nvPicPr>
        <p:blipFill>
          <a:blip r:embed="rId2"/>
          <a:srcRect/>
          <a:stretch>
            <a:fillRect/>
          </a:stretch>
        </p:blipFill>
        <p:spPr bwMode="auto">
          <a:xfrm>
            <a:off x="0" y="1143000"/>
            <a:ext cx="9144000" cy="533717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p:txBody>
          <a:bodyPr/>
          <a:lstStyle/>
          <a:p>
            <a:r>
              <a:rPr lang="en-US" sz="2800"/>
              <a:t>The nonspecific granular, waxy and hyaline casts: </a:t>
            </a:r>
            <a:br>
              <a:rPr lang="en-US" sz="2800"/>
            </a:br>
            <a:r>
              <a:rPr lang="en-US" sz="2800"/>
              <a:t> </a:t>
            </a:r>
          </a:p>
        </p:txBody>
      </p:sp>
      <p:sp>
        <p:nvSpPr>
          <p:cNvPr id="444419" name="Rectangle 3"/>
          <p:cNvSpPr>
            <a:spLocks noGrp="1" noChangeArrowheads="1"/>
          </p:cNvSpPr>
          <p:nvPr>
            <p:ph type="body" idx="1"/>
          </p:nvPr>
        </p:nvSpPr>
        <p:spPr/>
        <p:txBody>
          <a:bodyPr/>
          <a:lstStyle/>
          <a:p>
            <a:endParaRPr lang="en-US"/>
          </a:p>
        </p:txBody>
      </p:sp>
      <p:pic>
        <p:nvPicPr>
          <p:cNvPr id="444421" name="Picture 5" descr="grancast"/>
          <p:cNvPicPr>
            <a:picLocks noChangeAspect="1" noChangeArrowheads="1"/>
          </p:cNvPicPr>
          <p:nvPr/>
        </p:nvPicPr>
        <p:blipFill>
          <a:blip r:embed="rId2"/>
          <a:srcRect/>
          <a:stretch>
            <a:fillRect/>
          </a:stretch>
        </p:blipFill>
        <p:spPr bwMode="auto">
          <a:xfrm>
            <a:off x="0" y="1295400"/>
            <a:ext cx="4419600" cy="1847850"/>
          </a:xfrm>
          <a:prstGeom prst="rect">
            <a:avLst/>
          </a:prstGeom>
          <a:noFill/>
        </p:spPr>
      </p:pic>
      <p:pic>
        <p:nvPicPr>
          <p:cNvPr id="444423" name="Picture 7" descr="waxcast"/>
          <p:cNvPicPr>
            <a:picLocks noChangeAspect="1" noChangeArrowheads="1"/>
          </p:cNvPicPr>
          <p:nvPr/>
        </p:nvPicPr>
        <p:blipFill>
          <a:blip r:embed="rId3"/>
          <a:srcRect/>
          <a:stretch>
            <a:fillRect/>
          </a:stretch>
        </p:blipFill>
        <p:spPr bwMode="auto">
          <a:xfrm>
            <a:off x="4495800" y="1219200"/>
            <a:ext cx="4419600" cy="2447925"/>
          </a:xfrm>
          <a:prstGeom prst="rect">
            <a:avLst/>
          </a:prstGeom>
          <a:noFill/>
        </p:spPr>
      </p:pic>
      <p:pic>
        <p:nvPicPr>
          <p:cNvPr id="444425" name="Picture 9" descr="hyalcast"/>
          <p:cNvPicPr>
            <a:picLocks noChangeAspect="1" noChangeArrowheads="1"/>
          </p:cNvPicPr>
          <p:nvPr/>
        </p:nvPicPr>
        <p:blipFill>
          <a:blip r:embed="rId4"/>
          <a:srcRect/>
          <a:stretch>
            <a:fillRect/>
          </a:stretch>
        </p:blipFill>
        <p:spPr bwMode="auto">
          <a:xfrm>
            <a:off x="0" y="3562350"/>
            <a:ext cx="4419600" cy="329565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r>
              <a:rPr lang="en-US" sz="2400" b="1"/>
              <a:t>In contrast many would consider the finding of Broad casts as a sign of the markedly decreased output of chronic renal failure. They are usually quite wide and are upto 2-6 times as wide as the above nonspecific casts (thus the name "broad"): </a:t>
            </a:r>
          </a:p>
        </p:txBody>
      </p:sp>
      <p:sp>
        <p:nvSpPr>
          <p:cNvPr id="433155" name="Rectangle 3"/>
          <p:cNvSpPr>
            <a:spLocks noGrp="1" noChangeArrowheads="1"/>
          </p:cNvSpPr>
          <p:nvPr>
            <p:ph type="body" idx="1"/>
          </p:nvPr>
        </p:nvSpPr>
        <p:spPr/>
        <p:txBody>
          <a:bodyPr/>
          <a:lstStyle/>
          <a:p>
            <a:endParaRPr lang="en-US"/>
          </a:p>
        </p:txBody>
      </p:sp>
      <p:pic>
        <p:nvPicPr>
          <p:cNvPr id="433157" name="Picture 5" descr="brodcast"/>
          <p:cNvPicPr>
            <a:picLocks noChangeAspect="1" noChangeArrowheads="1"/>
          </p:cNvPicPr>
          <p:nvPr/>
        </p:nvPicPr>
        <p:blipFill>
          <a:blip r:embed="rId2"/>
          <a:srcRect/>
          <a:stretch>
            <a:fillRect/>
          </a:stretch>
        </p:blipFill>
        <p:spPr bwMode="auto">
          <a:xfrm>
            <a:off x="304800" y="2133600"/>
            <a:ext cx="8534400" cy="4524375"/>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r>
              <a:rPr lang="en-US" sz="2800"/>
              <a:t>The pathologic crystals of metabolic diseases and poisonings can be seen as well: </a:t>
            </a:r>
            <a:br>
              <a:rPr lang="en-US" sz="2800"/>
            </a:br>
            <a:r>
              <a:rPr lang="en-US" sz="2800"/>
              <a:t>CYSTINE: </a:t>
            </a:r>
          </a:p>
        </p:txBody>
      </p:sp>
      <p:sp>
        <p:nvSpPr>
          <p:cNvPr id="434179" name="Rectangle 3"/>
          <p:cNvSpPr>
            <a:spLocks noGrp="1" noChangeArrowheads="1"/>
          </p:cNvSpPr>
          <p:nvPr>
            <p:ph type="body" idx="1"/>
          </p:nvPr>
        </p:nvSpPr>
        <p:spPr/>
        <p:txBody>
          <a:bodyPr/>
          <a:lstStyle/>
          <a:p>
            <a:endParaRPr lang="en-US"/>
          </a:p>
        </p:txBody>
      </p:sp>
      <p:pic>
        <p:nvPicPr>
          <p:cNvPr id="434181" name="Picture 5" descr="cystine"/>
          <p:cNvPicPr>
            <a:picLocks noChangeAspect="1" noChangeArrowheads="1"/>
          </p:cNvPicPr>
          <p:nvPr/>
        </p:nvPicPr>
        <p:blipFill>
          <a:blip r:embed="rId2"/>
          <a:srcRect/>
          <a:stretch>
            <a:fillRect/>
          </a:stretch>
        </p:blipFill>
        <p:spPr bwMode="auto">
          <a:xfrm>
            <a:off x="638175" y="1600200"/>
            <a:ext cx="8505825" cy="4968875"/>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r>
              <a:rPr lang="en-US"/>
              <a:t>Tyrosine </a:t>
            </a:r>
          </a:p>
        </p:txBody>
      </p:sp>
      <p:sp>
        <p:nvSpPr>
          <p:cNvPr id="435203" name="Rectangle 3"/>
          <p:cNvSpPr>
            <a:spLocks noGrp="1" noChangeArrowheads="1"/>
          </p:cNvSpPr>
          <p:nvPr>
            <p:ph type="body" idx="1"/>
          </p:nvPr>
        </p:nvSpPr>
        <p:spPr/>
        <p:txBody>
          <a:bodyPr/>
          <a:lstStyle/>
          <a:p>
            <a:endParaRPr lang="en-US"/>
          </a:p>
        </p:txBody>
      </p:sp>
      <p:pic>
        <p:nvPicPr>
          <p:cNvPr id="435205" name="Picture 5" descr="tyrosine"/>
          <p:cNvPicPr>
            <a:picLocks noChangeAspect="1" noChangeArrowheads="1"/>
          </p:cNvPicPr>
          <p:nvPr/>
        </p:nvPicPr>
        <p:blipFill>
          <a:blip r:embed="rId2"/>
          <a:srcRect/>
          <a:stretch>
            <a:fillRect/>
          </a:stretch>
        </p:blipFill>
        <p:spPr bwMode="auto">
          <a:xfrm>
            <a:off x="990600" y="1169988"/>
            <a:ext cx="6705600" cy="5583237"/>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p:txBody>
          <a:bodyPr/>
          <a:lstStyle/>
          <a:p>
            <a:r>
              <a:rPr lang="en-US"/>
              <a:t>Calcium Oxalate</a:t>
            </a:r>
          </a:p>
        </p:txBody>
      </p:sp>
      <p:sp>
        <p:nvSpPr>
          <p:cNvPr id="436227" name="Rectangle 3"/>
          <p:cNvSpPr>
            <a:spLocks noGrp="1" noChangeArrowheads="1"/>
          </p:cNvSpPr>
          <p:nvPr>
            <p:ph type="body" idx="1"/>
          </p:nvPr>
        </p:nvSpPr>
        <p:spPr/>
        <p:txBody>
          <a:bodyPr/>
          <a:lstStyle/>
          <a:p>
            <a:endParaRPr lang="en-US"/>
          </a:p>
        </p:txBody>
      </p:sp>
      <p:pic>
        <p:nvPicPr>
          <p:cNvPr id="436229" name="Picture 5" descr="caloxal"/>
          <p:cNvPicPr>
            <a:picLocks noChangeAspect="1" noChangeArrowheads="1"/>
          </p:cNvPicPr>
          <p:nvPr/>
        </p:nvPicPr>
        <p:blipFill>
          <a:blip r:embed="rId2"/>
          <a:srcRect/>
          <a:stretch>
            <a:fillRect/>
          </a:stretch>
        </p:blipFill>
        <p:spPr bwMode="auto">
          <a:xfrm>
            <a:off x="1524000" y="1389063"/>
            <a:ext cx="6953250" cy="5030787"/>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lstStyle/>
          <a:p>
            <a:r>
              <a:rPr lang="en-US" sz="2800"/>
              <a:t>Finally one might find the "coffin-lid" struvite crystals associated with urea-splitting bacteria </a:t>
            </a:r>
          </a:p>
        </p:txBody>
      </p:sp>
      <p:sp>
        <p:nvSpPr>
          <p:cNvPr id="437251" name="Rectangle 3"/>
          <p:cNvSpPr>
            <a:spLocks noGrp="1" noChangeArrowheads="1"/>
          </p:cNvSpPr>
          <p:nvPr>
            <p:ph type="body" idx="1"/>
          </p:nvPr>
        </p:nvSpPr>
        <p:spPr/>
        <p:txBody>
          <a:bodyPr/>
          <a:lstStyle/>
          <a:p>
            <a:endParaRPr lang="en-US"/>
          </a:p>
        </p:txBody>
      </p:sp>
      <p:pic>
        <p:nvPicPr>
          <p:cNvPr id="437253" name="Picture 5" descr="struvit"/>
          <p:cNvPicPr>
            <a:picLocks noChangeAspect="1" noChangeArrowheads="1"/>
          </p:cNvPicPr>
          <p:nvPr/>
        </p:nvPicPr>
        <p:blipFill>
          <a:blip r:embed="rId2"/>
          <a:srcRect/>
          <a:stretch>
            <a:fillRect/>
          </a:stretch>
        </p:blipFill>
        <p:spPr bwMode="auto">
          <a:xfrm>
            <a:off x="914400" y="1439863"/>
            <a:ext cx="7258050" cy="5418137"/>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r>
              <a:rPr lang="en-US" sz="2800"/>
              <a:t>In patients with nephrotic syndrome one might be able to find fat casts: </a:t>
            </a:r>
            <a:br>
              <a:rPr lang="en-US" sz="2800"/>
            </a:br>
            <a:r>
              <a:rPr lang="en-US" sz="2800"/>
              <a:t> </a:t>
            </a:r>
          </a:p>
        </p:txBody>
      </p:sp>
      <p:sp>
        <p:nvSpPr>
          <p:cNvPr id="445443" name="Rectangle 3"/>
          <p:cNvSpPr>
            <a:spLocks noGrp="1" noChangeArrowheads="1"/>
          </p:cNvSpPr>
          <p:nvPr>
            <p:ph type="body" idx="1"/>
          </p:nvPr>
        </p:nvSpPr>
        <p:spPr/>
        <p:txBody>
          <a:bodyPr/>
          <a:lstStyle/>
          <a:p>
            <a:endParaRPr lang="en-US"/>
          </a:p>
        </p:txBody>
      </p:sp>
      <p:pic>
        <p:nvPicPr>
          <p:cNvPr id="445445" name="Picture 5" descr="fatcast"/>
          <p:cNvPicPr>
            <a:picLocks noChangeAspect="1" noChangeArrowheads="1"/>
          </p:cNvPicPr>
          <p:nvPr/>
        </p:nvPicPr>
        <p:blipFill>
          <a:blip r:embed="rId2"/>
          <a:srcRect/>
          <a:stretch>
            <a:fillRect/>
          </a:stretch>
        </p:blipFill>
        <p:spPr bwMode="auto">
          <a:xfrm>
            <a:off x="609600" y="1392238"/>
            <a:ext cx="8534400" cy="546576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p:txBody>
          <a:bodyPr/>
          <a:lstStyle/>
          <a:p>
            <a:r>
              <a:rPr lang="en-US"/>
              <a:t>pH of Urine</a:t>
            </a:r>
          </a:p>
        </p:txBody>
      </p:sp>
      <p:sp>
        <p:nvSpPr>
          <p:cNvPr id="451587" name="Rectangle 3"/>
          <p:cNvSpPr>
            <a:spLocks noGrp="1" noChangeArrowheads="1"/>
          </p:cNvSpPr>
          <p:nvPr>
            <p:ph type="body" idx="1"/>
          </p:nvPr>
        </p:nvSpPr>
        <p:spPr>
          <a:xfrm>
            <a:off x="457200" y="1295400"/>
            <a:ext cx="8229600" cy="5562600"/>
          </a:xfrm>
        </p:spPr>
        <p:txBody>
          <a:bodyPr/>
          <a:lstStyle/>
          <a:p>
            <a:pPr>
              <a:lnSpc>
                <a:spcPct val="90000"/>
              </a:lnSpc>
            </a:pPr>
            <a:r>
              <a:rPr lang="en-US" dirty="0"/>
              <a:t>The </a:t>
            </a:r>
            <a:r>
              <a:rPr lang="en-US" dirty="0" err="1"/>
              <a:t>glomerular</a:t>
            </a:r>
            <a:r>
              <a:rPr lang="en-US" dirty="0"/>
              <a:t> filtrate of blood </a:t>
            </a:r>
            <a:r>
              <a:rPr lang="en-US" dirty="0" smtClean="0"/>
              <a:t>is acidified </a:t>
            </a:r>
            <a:r>
              <a:rPr lang="en-US" dirty="0"/>
              <a:t>by the kidneys </a:t>
            </a:r>
          </a:p>
          <a:p>
            <a:pPr>
              <a:lnSpc>
                <a:spcPct val="90000"/>
              </a:lnSpc>
            </a:pPr>
            <a:r>
              <a:rPr lang="en-US" dirty="0"/>
              <a:t>From a pH of approximately 7.4 to a pH of about 6 in the urine. </a:t>
            </a:r>
          </a:p>
          <a:p>
            <a:pPr>
              <a:lnSpc>
                <a:spcPct val="90000"/>
              </a:lnSpc>
            </a:pPr>
            <a:r>
              <a:rPr lang="en-US" dirty="0"/>
              <a:t>Depending on the person's acid-base status, the pH of urine may range from 4.5 to 8.</a:t>
            </a:r>
          </a:p>
          <a:p>
            <a:pPr>
              <a:lnSpc>
                <a:spcPct val="90000"/>
              </a:lnSpc>
            </a:pPr>
            <a:r>
              <a:rPr lang="en-US" dirty="0"/>
              <a:t> The kidneys maintain normal acid-base balance primarily through the </a:t>
            </a:r>
            <a:r>
              <a:rPr lang="en-US" dirty="0" err="1"/>
              <a:t>reabsorption</a:t>
            </a:r>
            <a:r>
              <a:rPr lang="en-US" dirty="0"/>
              <a:t> of sodium and the tubular secretion of hydrogen and ammonium ions.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p:txBody>
          <a:bodyPr/>
          <a:lstStyle/>
          <a:p>
            <a:r>
              <a:rPr lang="en-US"/>
              <a:t>Uric acid crystals</a:t>
            </a:r>
          </a:p>
        </p:txBody>
      </p:sp>
      <p:sp>
        <p:nvSpPr>
          <p:cNvPr id="446467" name="Rectangle 3"/>
          <p:cNvSpPr>
            <a:spLocks noGrp="1" noChangeArrowheads="1"/>
          </p:cNvSpPr>
          <p:nvPr>
            <p:ph type="body" idx="1"/>
          </p:nvPr>
        </p:nvSpPr>
        <p:spPr/>
        <p:txBody>
          <a:bodyPr/>
          <a:lstStyle/>
          <a:p>
            <a:endParaRPr lang="en-US"/>
          </a:p>
        </p:txBody>
      </p:sp>
      <p:pic>
        <p:nvPicPr>
          <p:cNvPr id="446469" name="Picture 5" descr="uriccrys"/>
          <p:cNvPicPr>
            <a:picLocks noChangeAspect="1" noChangeArrowheads="1"/>
          </p:cNvPicPr>
          <p:nvPr/>
        </p:nvPicPr>
        <p:blipFill>
          <a:blip r:embed="rId2"/>
          <a:srcRect/>
          <a:stretch>
            <a:fillRect/>
          </a:stretch>
        </p:blipFill>
        <p:spPr bwMode="auto">
          <a:xfrm>
            <a:off x="-304800" y="1219200"/>
            <a:ext cx="9448800" cy="5065713"/>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a:lstStyle/>
          <a:p>
            <a:endParaRPr lang="en-US"/>
          </a:p>
        </p:txBody>
      </p:sp>
      <p:sp>
        <p:nvSpPr>
          <p:cNvPr id="418819" name="Rectangle 3"/>
          <p:cNvSpPr>
            <a:spLocks noGrp="1" noChangeArrowheads="1"/>
          </p:cNvSpPr>
          <p:nvPr>
            <p:ph type="body" idx="1"/>
          </p:nvPr>
        </p:nvSpPr>
        <p:spPr>
          <a:xfrm>
            <a:off x="914400" y="1828800"/>
            <a:ext cx="8229600" cy="4495800"/>
          </a:xfrm>
        </p:spPr>
        <p:txBody>
          <a:bodyPr/>
          <a:lstStyle/>
          <a:p>
            <a:endParaRPr lang="en-US"/>
          </a:p>
        </p:txBody>
      </p:sp>
      <p:pic>
        <p:nvPicPr>
          <p:cNvPr id="418821" name="Picture 5" descr="37_X_cysto_b"/>
          <p:cNvPicPr>
            <a:picLocks noChangeAspect="1" noChangeArrowheads="1"/>
          </p:cNvPicPr>
          <p:nvPr/>
        </p:nvPicPr>
        <p:blipFill>
          <a:blip r:embed="rId2"/>
          <a:srcRect/>
          <a:stretch>
            <a:fillRect/>
          </a:stretch>
        </p:blipFill>
        <p:spPr bwMode="auto">
          <a:xfrm>
            <a:off x="1143000" y="46038"/>
            <a:ext cx="6780213" cy="6811962"/>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p:txBody>
          <a:bodyPr/>
          <a:lstStyle/>
          <a:p>
            <a:endParaRPr lang="en-US"/>
          </a:p>
        </p:txBody>
      </p:sp>
      <p:sp>
        <p:nvSpPr>
          <p:cNvPr id="419843" name="Rectangle 3"/>
          <p:cNvSpPr>
            <a:spLocks noGrp="1" noChangeArrowheads="1"/>
          </p:cNvSpPr>
          <p:nvPr>
            <p:ph type="body" idx="1"/>
          </p:nvPr>
        </p:nvSpPr>
        <p:spPr/>
        <p:txBody>
          <a:bodyPr/>
          <a:lstStyle/>
          <a:p>
            <a:pPr>
              <a:lnSpc>
                <a:spcPct val="80000"/>
              </a:lnSpc>
            </a:pPr>
            <a:r>
              <a:rPr lang="en-US" sz="2800" b="1"/>
              <a:t>Micturating Cystourethrogram (MCUG)</a:t>
            </a:r>
          </a:p>
          <a:p>
            <a:pPr>
              <a:lnSpc>
                <a:spcPct val="80000"/>
              </a:lnSpc>
            </a:pPr>
            <a:r>
              <a:rPr lang="en-US" sz="2800"/>
              <a:t>  </a:t>
            </a:r>
            <a:r>
              <a:rPr lang="en-US" sz="2800" b="1"/>
              <a:t>Indications for imaging</a:t>
            </a:r>
            <a:br>
              <a:rPr lang="en-US" sz="2800" b="1"/>
            </a:br>
            <a:r>
              <a:rPr lang="en-US" sz="2800"/>
              <a:t>Vesicoureteric reflux in children - in recurrent UTI</a:t>
            </a:r>
            <a:br>
              <a:rPr lang="en-US" sz="2800"/>
            </a:br>
            <a:r>
              <a:rPr lang="en-US" sz="2800"/>
              <a:t>Stress incontinence</a:t>
            </a:r>
            <a:br>
              <a:rPr lang="en-US" sz="2800"/>
            </a:br>
            <a:r>
              <a:rPr lang="en-US" sz="2800"/>
              <a:t>Urethral stricture</a:t>
            </a:r>
            <a:br>
              <a:rPr lang="en-US" sz="2800"/>
            </a:br>
            <a:r>
              <a:rPr lang="en-US" sz="2800"/>
              <a:t>Bladder dysfunctions</a:t>
            </a:r>
            <a:br>
              <a:rPr lang="en-US" sz="2800"/>
            </a:br>
            <a:r>
              <a:rPr lang="en-US" sz="2800"/>
              <a:t/>
            </a:r>
            <a:br>
              <a:rPr lang="en-US" sz="2800"/>
            </a:br>
            <a:r>
              <a:rPr lang="en-US" sz="2800" b="1"/>
              <a:t>Contra Indications</a:t>
            </a:r>
            <a:r>
              <a:rPr lang="en-US" sz="2800"/>
              <a:t/>
            </a:r>
            <a:br>
              <a:rPr lang="en-US" sz="2800"/>
            </a:br>
            <a:r>
              <a:rPr lang="en-US" sz="2800"/>
              <a:t>Current - urinary tract infection</a:t>
            </a:r>
            <a:br>
              <a:rPr lang="en-US" sz="2800"/>
            </a:br>
            <a:r>
              <a:rPr lang="en-US" sz="2800"/>
              <a:t>Contrast media allergies - cautions-</a:t>
            </a:r>
            <a:br>
              <a:rPr lang="en-US" sz="2800"/>
            </a:br>
            <a:r>
              <a:rPr lang="en-US" sz="280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en-US" b="1"/>
              <a:t>Anatomy  Demonstrated</a:t>
            </a:r>
            <a:r>
              <a:rPr lang="en-US"/>
              <a:t> </a:t>
            </a:r>
          </a:p>
        </p:txBody>
      </p:sp>
      <p:sp>
        <p:nvSpPr>
          <p:cNvPr id="420867" name="Rectangle 3"/>
          <p:cNvSpPr>
            <a:spLocks noGrp="1" noChangeArrowheads="1"/>
          </p:cNvSpPr>
          <p:nvPr>
            <p:ph type="body" idx="1"/>
          </p:nvPr>
        </p:nvSpPr>
        <p:spPr/>
        <p:txBody>
          <a:bodyPr/>
          <a:lstStyle/>
          <a:p>
            <a:endParaRPr lang="en-US"/>
          </a:p>
        </p:txBody>
      </p:sp>
      <p:pic>
        <p:nvPicPr>
          <p:cNvPr id="420869" name="Picture 5" descr="mucg3male"/>
          <p:cNvPicPr>
            <a:picLocks noChangeAspect="1" noChangeArrowheads="1"/>
          </p:cNvPicPr>
          <p:nvPr/>
        </p:nvPicPr>
        <p:blipFill>
          <a:blip r:embed="rId2"/>
          <a:srcRect/>
          <a:stretch>
            <a:fillRect/>
          </a:stretch>
        </p:blipFill>
        <p:spPr bwMode="auto">
          <a:xfrm>
            <a:off x="155575" y="685800"/>
            <a:ext cx="8988425" cy="6507163"/>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p:txBody>
          <a:bodyPr/>
          <a:lstStyle/>
          <a:p>
            <a:r>
              <a:rPr lang="en-US"/>
              <a:t>Urine examination (contd)</a:t>
            </a:r>
          </a:p>
        </p:txBody>
      </p:sp>
      <p:sp>
        <p:nvSpPr>
          <p:cNvPr id="421891" name="Rectangle 3"/>
          <p:cNvSpPr>
            <a:spLocks noGrp="1" noChangeArrowheads="1"/>
          </p:cNvSpPr>
          <p:nvPr>
            <p:ph type="body" idx="1"/>
          </p:nvPr>
        </p:nvSpPr>
        <p:spPr/>
        <p:txBody>
          <a:bodyPr/>
          <a:lstStyle/>
          <a:p>
            <a:r>
              <a:rPr lang="en-US"/>
              <a:t>Dipsticks impregnated with chemicals which change colour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p:txBody>
          <a:bodyPr/>
          <a:lstStyle/>
          <a:p>
            <a:endParaRPr lang="en-US"/>
          </a:p>
        </p:txBody>
      </p:sp>
      <p:sp>
        <p:nvSpPr>
          <p:cNvPr id="422915" name="Rectangle 3"/>
          <p:cNvSpPr>
            <a:spLocks noGrp="1" noChangeArrowheads="1"/>
          </p:cNvSpPr>
          <p:nvPr>
            <p:ph type="body" idx="1"/>
          </p:nvPr>
        </p:nvSpPr>
        <p:spPr/>
        <p:txBody>
          <a:bodyPr/>
          <a:lstStyle/>
          <a:p>
            <a:pPr>
              <a:lnSpc>
                <a:spcPct val="80000"/>
              </a:lnSpc>
            </a:pPr>
            <a:r>
              <a:rPr lang="en-US" sz="2800" b="1"/>
              <a:t>. Creatinine </a:t>
            </a:r>
            <a:r>
              <a:rPr lang="en-US" sz="2800"/>
              <a:t>- product of creatine metabolism by the muscle. Is filtered by the kidney, but not absorbed in the renal tubule. </a:t>
            </a:r>
          </a:p>
          <a:p>
            <a:pPr>
              <a:lnSpc>
                <a:spcPct val="80000"/>
              </a:lnSpc>
            </a:pPr>
            <a:r>
              <a:rPr lang="en-US" sz="2800"/>
              <a:t>Formula for creatinine clearance: </a:t>
            </a:r>
            <a:r>
              <a:rPr lang="en-US" sz="2800" b="1"/>
              <a:t>C=UV P</a:t>
            </a:r>
            <a:r>
              <a:rPr lang="en-US" sz="2800"/>
              <a:t> </a:t>
            </a:r>
            <a:endParaRPr lang="en-US" sz="2800" b="1"/>
          </a:p>
          <a:p>
            <a:pPr>
              <a:lnSpc>
                <a:spcPct val="80000"/>
              </a:lnSpc>
            </a:pPr>
            <a:r>
              <a:rPr lang="en-US" sz="2800" b="1"/>
              <a:t>C</a:t>
            </a:r>
            <a:r>
              <a:rPr lang="en-US" sz="2800"/>
              <a:t> = clearance rate</a:t>
            </a:r>
            <a:br>
              <a:rPr lang="en-US" sz="2800"/>
            </a:br>
            <a:r>
              <a:rPr lang="en-US" sz="2800" b="1"/>
              <a:t>U</a:t>
            </a:r>
            <a:r>
              <a:rPr lang="en-US" sz="2800"/>
              <a:t> = urine concentration</a:t>
            </a:r>
            <a:br>
              <a:rPr lang="en-US" sz="2800"/>
            </a:br>
            <a:r>
              <a:rPr lang="en-US" sz="2800" b="1"/>
              <a:t>V</a:t>
            </a:r>
            <a:r>
              <a:rPr lang="en-US" sz="2800"/>
              <a:t> = urine volume</a:t>
            </a:r>
            <a:br>
              <a:rPr lang="en-US" sz="2800"/>
            </a:br>
            <a:r>
              <a:rPr lang="en-US" sz="2800" b="1"/>
              <a:t>P</a:t>
            </a:r>
            <a:r>
              <a:rPr lang="en-US" sz="2800"/>
              <a:t> = plasma concentration </a:t>
            </a:r>
          </a:p>
          <a:p>
            <a:pPr>
              <a:lnSpc>
                <a:spcPct val="80000"/>
              </a:lnSpc>
            </a:pPr>
            <a:r>
              <a:rPr lang="en-US" sz="2800"/>
              <a:t>Normal creatinine clearance is 115-125 ml/min (corrected for body surface area) Usually 24 hour collection with blood drawn when urine collection is completed.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p:txBody>
          <a:bodyPr/>
          <a:lstStyle/>
          <a:p>
            <a:r>
              <a:rPr lang="en-US" sz="4000"/>
              <a:t>What are the substances reabsorbed in the renal tubule?</a:t>
            </a:r>
          </a:p>
        </p:txBody>
      </p:sp>
      <p:sp>
        <p:nvSpPr>
          <p:cNvPr id="423939" name="Rectangle 3"/>
          <p:cNvSpPr>
            <a:spLocks noGrp="1" noChangeArrowheads="1"/>
          </p:cNvSpPr>
          <p:nvPr>
            <p:ph type="body" idx="1"/>
          </p:nvPr>
        </p:nvSpPr>
        <p:spPr/>
        <p:txBody>
          <a:bodyPr/>
          <a:lstStyle/>
          <a:p>
            <a:pPr>
              <a:lnSpc>
                <a:spcPct val="80000"/>
              </a:lnSpc>
            </a:pPr>
            <a:r>
              <a:rPr lang="en-US" sz="2800"/>
              <a:t>Reabsorption: water, sodium, and other substances leave the lumen of the tubule and enter the blood. </a:t>
            </a:r>
          </a:p>
          <a:p>
            <a:pPr>
              <a:lnSpc>
                <a:spcPct val="80000"/>
              </a:lnSpc>
            </a:pPr>
            <a:r>
              <a:rPr lang="en-US" sz="2800"/>
              <a:t>Secretion: substances from the blood enter lumen of the tubule. </a:t>
            </a:r>
          </a:p>
          <a:p>
            <a:pPr>
              <a:lnSpc>
                <a:spcPct val="80000"/>
              </a:lnSpc>
            </a:pPr>
            <a:r>
              <a:rPr lang="en-US" sz="2800"/>
              <a:t>Glucose and amino acids - completely reabsorbed </a:t>
            </a:r>
          </a:p>
          <a:p>
            <a:pPr>
              <a:lnSpc>
                <a:spcPct val="80000"/>
              </a:lnSpc>
            </a:pPr>
            <a:r>
              <a:rPr lang="en-US" sz="2800"/>
              <a:t>Filtered water - 99% reabsorbed</a:t>
            </a:r>
            <a:br>
              <a:rPr lang="en-US" sz="2800"/>
            </a:br>
            <a:r>
              <a:rPr lang="en-US" sz="2800"/>
              <a:t>Urea - about 50% reabsorbed</a:t>
            </a:r>
            <a:br>
              <a:rPr lang="en-US" sz="2800"/>
            </a:br>
            <a:r>
              <a:rPr lang="en-US" sz="2800"/>
              <a:t>Creatinine - none</a:t>
            </a:r>
            <a:br>
              <a:rPr lang="en-US" sz="2800"/>
            </a:br>
            <a:r>
              <a:rPr lang="en-US" sz="2800"/>
              <a:t>Electrolytes - determined by need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endParaRPr lang="en-US"/>
          </a:p>
        </p:txBody>
      </p:sp>
      <p:sp>
        <p:nvSpPr>
          <p:cNvPr id="424963" name="Rectangle 3"/>
          <p:cNvSpPr>
            <a:spLocks noGrp="1" noChangeArrowheads="1"/>
          </p:cNvSpPr>
          <p:nvPr>
            <p:ph type="body" idx="1"/>
          </p:nvPr>
        </p:nvSpPr>
        <p:spPr>
          <a:xfrm>
            <a:off x="457200" y="228600"/>
            <a:ext cx="8229600" cy="6400800"/>
          </a:xfrm>
        </p:spPr>
        <p:txBody>
          <a:bodyPr/>
          <a:lstStyle/>
          <a:p>
            <a:pPr>
              <a:lnSpc>
                <a:spcPct val="90000"/>
              </a:lnSpc>
            </a:pPr>
            <a:r>
              <a:rPr lang="en-US" sz="2400"/>
              <a:t>. </a:t>
            </a:r>
            <a:r>
              <a:rPr lang="en-US" sz="2400" b="1"/>
              <a:t>Renin</a:t>
            </a:r>
            <a:r>
              <a:rPr lang="en-US" sz="2400"/>
              <a:t> - released by special cells located near the glomerulus (juxtaglomerular cells) in response to: </a:t>
            </a:r>
          </a:p>
          <a:p>
            <a:pPr>
              <a:lnSpc>
                <a:spcPct val="90000"/>
              </a:lnSpc>
            </a:pPr>
            <a:r>
              <a:rPr lang="en-US" sz="2400"/>
              <a:t>Reduction in GFR </a:t>
            </a:r>
          </a:p>
          <a:p>
            <a:pPr>
              <a:lnSpc>
                <a:spcPct val="90000"/>
              </a:lnSpc>
            </a:pPr>
            <a:r>
              <a:rPr lang="en-US" sz="2400"/>
              <a:t>Sympathetic stimulation - Combines with angiontensinogen, a plasma protein that circulates in the blood to form angiotensin I, then converted to angiotensin II (potent vasoconstrictor and stimulator of aldosterone release). </a:t>
            </a:r>
          </a:p>
          <a:p>
            <a:pPr>
              <a:lnSpc>
                <a:spcPct val="90000"/>
              </a:lnSpc>
            </a:pPr>
            <a:r>
              <a:rPr lang="en-US" sz="2400"/>
              <a:t>2. </a:t>
            </a:r>
            <a:r>
              <a:rPr lang="en-US" sz="2400" b="1"/>
              <a:t>Erythropoietin</a:t>
            </a:r>
            <a:r>
              <a:rPr lang="en-US" sz="2400"/>
              <a:t> - released in response to hypoxia. Acts on bone marrow to stimulate production and release of RBCs. Persons with chronic hypoxia often have increased RBCs (polycythemia) due to increased erythropoietin levels. Examples: congestive heart failure, chronic lung disease, living at high altitude. </a:t>
            </a:r>
          </a:p>
          <a:p>
            <a:pPr>
              <a:lnSpc>
                <a:spcPct val="90000"/>
              </a:lnSpc>
            </a:pPr>
            <a:r>
              <a:rPr lang="en-US" sz="2400"/>
              <a:t>3. </a:t>
            </a:r>
            <a:r>
              <a:rPr lang="en-US" sz="2400" b="1"/>
              <a:t>Vitamin D</a:t>
            </a:r>
            <a:r>
              <a:rPr lang="en-US" sz="2400"/>
              <a:t> - activated and converted in kidney. Affects calcium metabolism. </a:t>
            </a:r>
          </a:p>
        </p:txBody>
      </p:sp>
      <p:sp>
        <p:nvSpPr>
          <p:cNvPr id="424964" name="Rectangle 4"/>
          <p:cNvSpPr>
            <a:spLocks noChangeArrowheads="1"/>
          </p:cNvSpPr>
          <p:nvPr/>
        </p:nvSpPr>
        <p:spPr bwMode="auto">
          <a:xfrm>
            <a:off x="2517775" y="3246438"/>
            <a:ext cx="4108450" cy="366712"/>
          </a:xfrm>
          <a:prstGeom prst="rect">
            <a:avLst/>
          </a:prstGeom>
          <a:noFill/>
          <a:ln w="9525">
            <a:noFill/>
            <a:miter lim="800000"/>
            <a:headEnd/>
            <a:tailEnd/>
          </a:ln>
          <a:effectLst/>
        </p:spPr>
        <p:txBody>
          <a:bodyPr wrap="none" anchor="ctr">
            <a:spAutoFit/>
          </a:bodyPr>
          <a:lstStyle/>
          <a:p>
            <a:pPr eaLnBrk="1" hangingPunct="1"/>
            <a:r>
              <a:rPr lang="en-US"/>
              <a:t>in kidney. Affects calcium metabolism.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p:txBody>
          <a:bodyPr/>
          <a:lstStyle/>
          <a:p>
            <a:endParaRPr lang="en-US"/>
          </a:p>
        </p:txBody>
      </p:sp>
      <p:sp>
        <p:nvSpPr>
          <p:cNvPr id="447491" name="Rectangle 3"/>
          <p:cNvSpPr>
            <a:spLocks noGrp="1" noChangeArrowheads="1"/>
          </p:cNvSpPr>
          <p:nvPr>
            <p:ph type="body" idx="1"/>
          </p:nvPr>
        </p:nvSpPr>
        <p:spPr/>
        <p:txBody>
          <a:bodyPr/>
          <a:lstStyle/>
          <a:p>
            <a:r>
              <a:rPr lang="en-US" sz="2800" b="1"/>
              <a:t>. Urinalysis</a:t>
            </a:r>
            <a:r>
              <a:rPr lang="en-US" sz="2800"/>
              <a:t> - Normal urine contains metabolic wastes and little, if any, plasma proteins, blood cells, or glucose. </a:t>
            </a:r>
          </a:p>
          <a:p>
            <a:r>
              <a:rPr lang="en-US" sz="2800"/>
              <a:t>Casts - molds of distal nephron lumen. Tamm and Horsfall mucoprotein (gel-like substance) forms the matrix of casts.</a:t>
            </a:r>
            <a:br>
              <a:rPr lang="en-US" sz="2800"/>
            </a:br>
            <a:r>
              <a:rPr lang="en-US" sz="2800"/>
              <a:t>Hyaline casts - contain Tamm and Horsfall mucoprotein, without cells. Develop when protein content of urine is high (such as nephrotic syndrome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p:nvPr>
        </p:nvSpPr>
        <p:spPr/>
        <p:txBody>
          <a:bodyPr/>
          <a:lstStyle/>
          <a:p>
            <a:endParaRPr lang="en-US"/>
          </a:p>
        </p:txBody>
      </p:sp>
      <p:sp>
        <p:nvSpPr>
          <p:cNvPr id="448515" name="Rectangle 3"/>
          <p:cNvSpPr>
            <a:spLocks noGrp="1" noChangeArrowheads="1"/>
          </p:cNvSpPr>
          <p:nvPr>
            <p:ph type="body"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p:txBody>
          <a:bodyPr/>
          <a:lstStyle/>
          <a:p>
            <a:r>
              <a:rPr lang="en-US"/>
              <a:t>pH of urine (contd)</a:t>
            </a:r>
          </a:p>
        </p:txBody>
      </p:sp>
      <p:sp>
        <p:nvSpPr>
          <p:cNvPr id="452611" name="Rectangle 3"/>
          <p:cNvSpPr>
            <a:spLocks noGrp="1" noChangeArrowheads="1"/>
          </p:cNvSpPr>
          <p:nvPr>
            <p:ph type="body" idx="1"/>
          </p:nvPr>
        </p:nvSpPr>
        <p:spPr/>
        <p:txBody>
          <a:bodyPr/>
          <a:lstStyle/>
          <a:p>
            <a:pPr>
              <a:buFontTx/>
              <a:buNone/>
            </a:pPr>
            <a:r>
              <a:rPr lang="en-US" b="1"/>
              <a:t>	A highly acidic urine pH occurs in: </a:t>
            </a:r>
            <a:endParaRPr lang="en-US"/>
          </a:p>
          <a:p>
            <a:r>
              <a:rPr lang="en-US"/>
              <a:t>Acidosis </a:t>
            </a:r>
          </a:p>
          <a:p>
            <a:r>
              <a:rPr lang="en-US"/>
              <a:t>Uncontrolled diabetes </a:t>
            </a:r>
          </a:p>
          <a:p>
            <a:r>
              <a:rPr lang="en-US"/>
              <a:t>Diarrhea </a:t>
            </a:r>
          </a:p>
          <a:p>
            <a:r>
              <a:rPr lang="en-US"/>
              <a:t>Starvation and dehydration </a:t>
            </a:r>
          </a:p>
          <a:p>
            <a:r>
              <a:rPr lang="en-US"/>
              <a:t>Respiratory diseases in which carbon dioxide retention occurs and acidosis develops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p:txBody>
          <a:bodyPr/>
          <a:lstStyle/>
          <a:p>
            <a:endParaRPr lang="en-US"/>
          </a:p>
        </p:txBody>
      </p:sp>
      <p:sp>
        <p:nvSpPr>
          <p:cNvPr id="449539" name="Rectangle 3"/>
          <p:cNvSpPr>
            <a:spLocks noGrp="1" noChangeArrowheads="1"/>
          </p:cNvSpPr>
          <p:nvPr>
            <p:ph type="body"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lstStyle/>
          <a:p>
            <a:endParaRPr lang="en-US"/>
          </a:p>
        </p:txBody>
      </p:sp>
      <p:sp>
        <p:nvSpPr>
          <p:cNvPr id="450563" name="Rectangle 3"/>
          <p:cNvSpPr>
            <a:spLocks noGrp="1" noChangeArrowheads="1"/>
          </p:cNvSpPr>
          <p:nvPr>
            <p:ph type="body" idx="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r>
              <a:rPr lang="en-US"/>
              <a:t>Urinary Tract Infection </a:t>
            </a:r>
          </a:p>
        </p:txBody>
      </p:sp>
      <p:sp>
        <p:nvSpPr>
          <p:cNvPr id="411651" name="Rectangle 3"/>
          <p:cNvSpPr>
            <a:spLocks noGrp="1" noChangeArrowheads="1"/>
          </p:cNvSpPr>
          <p:nvPr>
            <p:ph type="body" idx="1"/>
          </p:nvPr>
        </p:nvSpPr>
        <p:spPr/>
        <p:txBody>
          <a:bodyPr/>
          <a:lstStyle/>
          <a:p>
            <a:r>
              <a:rPr lang="en-US"/>
              <a:t>Midstream</a:t>
            </a:r>
          </a:p>
          <a:p>
            <a:r>
              <a:rPr lang="en-US"/>
              <a:t>Cleansing the meatus</a:t>
            </a:r>
          </a:p>
          <a:p>
            <a:r>
              <a:rPr lang="en-US"/>
              <a:t>Normal : 10000 or less / ml organisms</a:t>
            </a:r>
          </a:p>
          <a:p>
            <a:r>
              <a:rPr lang="en-US"/>
              <a:t>Infection : 100000 or more / ml organisms  one type contaminants : staphylococcus, streptococcus, diphteroides,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r>
              <a:rPr lang="en-US"/>
              <a:t>Electromyography </a:t>
            </a:r>
          </a:p>
        </p:txBody>
      </p:sp>
      <p:sp>
        <p:nvSpPr>
          <p:cNvPr id="414723" name="Rectangle 3"/>
          <p:cNvSpPr>
            <a:spLocks noGrp="1" noChangeArrowheads="1"/>
          </p:cNvSpPr>
          <p:nvPr>
            <p:ph type="body" idx="1"/>
          </p:nvPr>
        </p:nvSpPr>
        <p:spPr/>
        <p:txBody>
          <a:bodyPr/>
          <a:lstStyle/>
          <a:p>
            <a:r>
              <a:rPr lang="en-US"/>
              <a:t>Studies detecting the electrical activity of the detrusor muscle</a:t>
            </a:r>
          </a:p>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endParaRPr lang="en-US"/>
          </a:p>
        </p:txBody>
      </p:sp>
      <p:sp>
        <p:nvSpPr>
          <p:cNvPr id="416771" name="Rectangle 3"/>
          <p:cNvSpPr>
            <a:spLocks noGrp="1" noChangeArrowheads="1"/>
          </p:cNvSpPr>
          <p:nvPr>
            <p:ph type="body" idx="1"/>
          </p:nvPr>
        </p:nvSpPr>
        <p:spPr/>
        <p:txBody>
          <a:bodyPr/>
          <a:lstStyle/>
          <a:p>
            <a:endParaRPr lang="en-US"/>
          </a:p>
        </p:txBody>
      </p:sp>
      <p:pic>
        <p:nvPicPr>
          <p:cNvPr id="416773" name="Picture 5" descr="mcug1"/>
          <p:cNvPicPr>
            <a:picLocks noChangeAspect="1" noChangeArrowheads="1"/>
          </p:cNvPicPr>
          <p:nvPr/>
        </p:nvPicPr>
        <p:blipFill>
          <a:blip r:embed="rId2"/>
          <a:srcRect/>
          <a:stretch>
            <a:fillRect/>
          </a:stretch>
        </p:blipFill>
        <p:spPr bwMode="auto">
          <a:xfrm>
            <a:off x="762000" y="976313"/>
            <a:ext cx="6934200" cy="5614987"/>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p:txBody>
          <a:bodyPr/>
          <a:lstStyle/>
          <a:p>
            <a:r>
              <a:rPr lang="en-US" sz="4000"/>
              <a:t>Voiding cystourethrogram revealing bilateral grade 3 reflux into small, scarred kidneys. </a:t>
            </a:r>
          </a:p>
        </p:txBody>
      </p:sp>
      <p:sp>
        <p:nvSpPr>
          <p:cNvPr id="417795" name="Rectangle 3"/>
          <p:cNvSpPr>
            <a:spLocks noGrp="1" noChangeArrowheads="1"/>
          </p:cNvSpPr>
          <p:nvPr>
            <p:ph type="body" idx="1"/>
          </p:nvPr>
        </p:nvSpPr>
        <p:spPr/>
        <p:txBody>
          <a:bodyPr/>
          <a:lstStyle/>
          <a:p>
            <a:endParaRPr lang="en-US"/>
          </a:p>
        </p:txBody>
      </p:sp>
      <p:pic>
        <p:nvPicPr>
          <p:cNvPr id="417797" name="Picture 5" descr="Figure 2"/>
          <p:cNvPicPr>
            <a:picLocks noChangeAspect="1" noChangeArrowheads="1"/>
          </p:cNvPicPr>
          <p:nvPr/>
        </p:nvPicPr>
        <p:blipFill>
          <a:blip r:embed="rId2"/>
          <a:srcRect/>
          <a:stretch>
            <a:fillRect/>
          </a:stretch>
        </p:blipFill>
        <p:spPr bwMode="auto">
          <a:xfrm>
            <a:off x="1758950" y="1219200"/>
            <a:ext cx="4327525" cy="5010150"/>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a:xfrm>
            <a:off x="6781800" y="228600"/>
            <a:ext cx="1905000" cy="1143000"/>
          </a:xfrm>
        </p:spPr>
        <p:txBody>
          <a:bodyPr/>
          <a:lstStyle/>
          <a:p>
            <a:r>
              <a:rPr lang="en-US" sz="2800"/>
              <a:t>Renal papillary necrosis</a:t>
            </a:r>
          </a:p>
        </p:txBody>
      </p:sp>
      <p:sp>
        <p:nvSpPr>
          <p:cNvPr id="425987" name="Rectangle 3"/>
          <p:cNvSpPr>
            <a:spLocks noGrp="1" noChangeArrowheads="1"/>
          </p:cNvSpPr>
          <p:nvPr>
            <p:ph type="body" idx="1"/>
          </p:nvPr>
        </p:nvSpPr>
        <p:spPr>
          <a:xfrm>
            <a:off x="6477000" y="1600200"/>
            <a:ext cx="2667000" cy="4495800"/>
          </a:xfrm>
        </p:spPr>
        <p:txBody>
          <a:bodyPr/>
          <a:lstStyle/>
          <a:p>
            <a:pPr>
              <a:lnSpc>
                <a:spcPct val="80000"/>
              </a:lnSpc>
            </a:pPr>
            <a:r>
              <a:rPr lang="en-US" sz="2000" i="1"/>
              <a:t>Coronal image of the left kidney  from a CT Urogram shows numerous irregular collections of contrast arising</a:t>
            </a:r>
            <a:br>
              <a:rPr lang="en-US" sz="2000" i="1"/>
            </a:br>
            <a:r>
              <a:rPr lang="en-US" sz="2000" i="1"/>
              <a:t>from the calyces, some streak-like densities and overall distortion of the normal medullary-calyceal anatomy</a:t>
            </a:r>
            <a:r>
              <a:rPr lang="en-US" sz="2000"/>
              <a:t> </a:t>
            </a:r>
          </a:p>
        </p:txBody>
      </p:sp>
      <p:pic>
        <p:nvPicPr>
          <p:cNvPr id="425989" name="Picture 5" descr="cow165lg"/>
          <p:cNvPicPr>
            <a:picLocks noChangeAspect="1" noChangeArrowheads="1"/>
          </p:cNvPicPr>
          <p:nvPr/>
        </p:nvPicPr>
        <p:blipFill>
          <a:blip r:embed="rId2"/>
          <a:srcRect/>
          <a:stretch>
            <a:fillRect/>
          </a:stretch>
        </p:blipFill>
        <p:spPr bwMode="auto">
          <a:xfrm>
            <a:off x="155575" y="46038"/>
            <a:ext cx="6505575" cy="6505575"/>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lstStyle/>
          <a:p>
            <a:r>
              <a:rPr lang="en-US"/>
              <a:t>Ureteropelvic jn obstruction</a:t>
            </a:r>
          </a:p>
        </p:txBody>
      </p:sp>
      <p:sp>
        <p:nvSpPr>
          <p:cNvPr id="427011" name="Rectangle 3"/>
          <p:cNvSpPr>
            <a:spLocks noGrp="1" noChangeArrowheads="1"/>
          </p:cNvSpPr>
          <p:nvPr>
            <p:ph type="body" idx="1"/>
          </p:nvPr>
        </p:nvSpPr>
        <p:spPr/>
        <p:txBody>
          <a:bodyPr/>
          <a:lstStyle/>
          <a:p>
            <a:endParaRPr lang="en-US"/>
          </a:p>
        </p:txBody>
      </p:sp>
      <p:pic>
        <p:nvPicPr>
          <p:cNvPr id="427013" name="Picture 5" descr="1"/>
          <p:cNvPicPr>
            <a:picLocks noChangeAspect="1" noChangeArrowheads="1"/>
          </p:cNvPicPr>
          <p:nvPr/>
        </p:nvPicPr>
        <p:blipFill>
          <a:blip r:embed="rId2"/>
          <a:srcRect/>
          <a:stretch>
            <a:fillRect/>
          </a:stretch>
        </p:blipFill>
        <p:spPr bwMode="auto">
          <a:xfrm>
            <a:off x="2305050" y="1447800"/>
            <a:ext cx="3962400" cy="5105400"/>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lstStyle/>
          <a:p>
            <a:endParaRPr lang="en-US"/>
          </a:p>
        </p:txBody>
      </p:sp>
      <p:sp>
        <p:nvSpPr>
          <p:cNvPr id="428035" name="Rectangle 3"/>
          <p:cNvSpPr>
            <a:spLocks noGrp="1" noChangeArrowheads="1"/>
          </p:cNvSpPr>
          <p:nvPr>
            <p:ph type="body"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lstStyle/>
          <a:p>
            <a:endParaRPr lang="en-US"/>
          </a:p>
        </p:txBody>
      </p:sp>
      <p:sp>
        <p:nvSpPr>
          <p:cNvPr id="456707" name="Rectangle 3"/>
          <p:cNvSpPr>
            <a:spLocks noGrp="1" noChangeArrowheads="1"/>
          </p:cNvSpPr>
          <p:nvPr>
            <p:ph type="body" idx="1"/>
          </p:nvPr>
        </p:nvSpPr>
        <p:spPr/>
        <p:txBody>
          <a:bodyPr/>
          <a:lstStyle/>
          <a:p>
            <a:pPr>
              <a:buFontTx/>
              <a:buNone/>
            </a:pPr>
            <a:r>
              <a:rPr lang="en-US" sz="2800" b="1"/>
              <a:t>	A highly alkaline urine occurs in:</a:t>
            </a:r>
            <a:r>
              <a:rPr lang="en-US" sz="2800"/>
              <a:t> </a:t>
            </a:r>
          </a:p>
          <a:p>
            <a:r>
              <a:rPr lang="en-US" sz="2800"/>
              <a:t>Urinary tract obstruction </a:t>
            </a:r>
          </a:p>
          <a:p>
            <a:r>
              <a:rPr lang="en-US" sz="2800"/>
              <a:t>Pyloric obstruction </a:t>
            </a:r>
          </a:p>
          <a:p>
            <a:r>
              <a:rPr lang="en-US" sz="2800"/>
              <a:t>Salicylate intoxication </a:t>
            </a:r>
          </a:p>
          <a:p>
            <a:r>
              <a:rPr lang="en-US" sz="2800"/>
              <a:t>Renal tubular acidosis </a:t>
            </a:r>
          </a:p>
          <a:p>
            <a:r>
              <a:rPr lang="en-US" sz="2800"/>
              <a:t>Chronic renal failure </a:t>
            </a:r>
          </a:p>
          <a:p>
            <a:r>
              <a:rPr lang="en-US" sz="2800"/>
              <a:t>Respiratory diseases that involve hyperventilation (blowing off carbon dioxide and the development of alkalosis) </a:t>
            </a:r>
          </a:p>
          <a:p>
            <a:endParaRPr 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p:txBody>
          <a:bodyPr/>
          <a:lstStyle/>
          <a:p>
            <a:r>
              <a:rPr lang="en-US"/>
              <a:t>Specific Gravity</a:t>
            </a:r>
          </a:p>
        </p:txBody>
      </p:sp>
      <p:sp>
        <p:nvSpPr>
          <p:cNvPr id="453635" name="Rectangle 3"/>
          <p:cNvSpPr>
            <a:spLocks noGrp="1" noChangeArrowheads="1"/>
          </p:cNvSpPr>
          <p:nvPr>
            <p:ph type="body" idx="1"/>
          </p:nvPr>
        </p:nvSpPr>
        <p:spPr/>
        <p:txBody>
          <a:bodyPr/>
          <a:lstStyle/>
          <a:p>
            <a:r>
              <a:rPr lang="en-US" b="1"/>
              <a:t>Normal specific gravity range in urine</a:t>
            </a:r>
          </a:p>
          <a:p>
            <a:r>
              <a:rPr lang="en-US"/>
              <a:t>1.020 -1.030 g/ml</a:t>
            </a:r>
          </a:p>
          <a:p>
            <a:r>
              <a:rPr lang="en-US" b="1"/>
              <a:t>The range of the specific gravity tested</a:t>
            </a:r>
          </a:p>
          <a:p>
            <a:r>
              <a:rPr lang="en-US"/>
              <a:t>1.005 - 1.030 g/ml</a:t>
            </a:r>
          </a:p>
          <a:p>
            <a:r>
              <a:rPr lang="en-US" b="1"/>
              <a:t>The results of specific gravity levels in urine</a:t>
            </a:r>
          </a:p>
          <a:p>
            <a:r>
              <a:rPr lang="en-US"/>
              <a:t>Shows the concentrating and diluting ability of the kidneys.</a:t>
            </a:r>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9" name="Rectangle 3"/>
          <p:cNvSpPr>
            <a:spLocks noGrp="1" noChangeArrowheads="1"/>
          </p:cNvSpPr>
          <p:nvPr>
            <p:ph type="body" idx="1"/>
          </p:nvPr>
        </p:nvSpPr>
        <p:spPr>
          <a:xfrm>
            <a:off x="457200" y="0"/>
            <a:ext cx="8229600" cy="6858000"/>
          </a:xfrm>
        </p:spPr>
        <p:txBody>
          <a:bodyPr/>
          <a:lstStyle/>
          <a:p>
            <a:pPr>
              <a:lnSpc>
                <a:spcPct val="90000"/>
              </a:lnSpc>
            </a:pPr>
            <a:r>
              <a:rPr lang="en-US"/>
              <a:t>Reduced specific gravity </a:t>
            </a:r>
          </a:p>
          <a:p>
            <a:pPr lvl="1">
              <a:lnSpc>
                <a:spcPct val="90000"/>
              </a:lnSpc>
            </a:pPr>
            <a:r>
              <a:rPr lang="en-US"/>
              <a:t>diabetes insipidus </a:t>
            </a:r>
          </a:p>
          <a:p>
            <a:pPr lvl="1">
              <a:lnSpc>
                <a:spcPct val="90000"/>
              </a:lnSpc>
            </a:pPr>
            <a:r>
              <a:rPr lang="en-US"/>
              <a:t>certain renal diseases </a:t>
            </a:r>
          </a:p>
          <a:p>
            <a:pPr lvl="1">
              <a:lnSpc>
                <a:spcPct val="90000"/>
              </a:lnSpc>
            </a:pPr>
            <a:r>
              <a:rPr lang="en-US"/>
              <a:t>excess fluid intake </a:t>
            </a:r>
          </a:p>
          <a:p>
            <a:pPr lvl="1">
              <a:lnSpc>
                <a:spcPct val="90000"/>
              </a:lnSpc>
            </a:pPr>
            <a:r>
              <a:rPr lang="en-US"/>
              <a:t>diabetes mellitus</a:t>
            </a:r>
          </a:p>
          <a:p>
            <a:pPr>
              <a:lnSpc>
                <a:spcPct val="90000"/>
              </a:lnSpc>
            </a:pPr>
            <a:r>
              <a:rPr lang="en-US"/>
              <a:t>Raised specific gravity </a:t>
            </a:r>
          </a:p>
          <a:p>
            <a:pPr lvl="1">
              <a:lnSpc>
                <a:spcPct val="90000"/>
              </a:lnSpc>
            </a:pPr>
            <a:r>
              <a:rPr lang="en-US"/>
              <a:t>dehydration </a:t>
            </a:r>
          </a:p>
          <a:p>
            <a:pPr lvl="1">
              <a:lnSpc>
                <a:spcPct val="90000"/>
              </a:lnSpc>
            </a:pPr>
            <a:r>
              <a:rPr lang="en-US"/>
              <a:t>adrenal insufficiency </a:t>
            </a:r>
          </a:p>
          <a:p>
            <a:pPr lvl="1">
              <a:lnSpc>
                <a:spcPct val="90000"/>
              </a:lnSpc>
            </a:pPr>
            <a:r>
              <a:rPr lang="en-US"/>
              <a:t>nephrosis </a:t>
            </a:r>
          </a:p>
          <a:p>
            <a:pPr lvl="1">
              <a:lnSpc>
                <a:spcPct val="90000"/>
              </a:lnSpc>
            </a:pPr>
            <a:r>
              <a:rPr lang="en-US"/>
              <a:t>congestive cardiac-failure </a:t>
            </a:r>
          </a:p>
          <a:p>
            <a:pPr lvl="1">
              <a:lnSpc>
                <a:spcPct val="90000"/>
              </a:lnSpc>
            </a:pPr>
            <a:r>
              <a:rPr lang="en-US"/>
              <a:t>liver disease</a:t>
            </a:r>
          </a:p>
          <a:p>
            <a:pPr>
              <a:lnSpc>
                <a:spcPct val="90000"/>
              </a:lnSpc>
            </a:pPr>
            <a:r>
              <a:rPr lang="en-US"/>
              <a:t>Constant specific gravity </a:t>
            </a:r>
          </a:p>
          <a:p>
            <a:pPr lvl="1">
              <a:lnSpc>
                <a:spcPct val="90000"/>
              </a:lnSpc>
            </a:pPr>
            <a:r>
              <a:rPr lang="en-US"/>
              <a:t>chronic renal disorder</a:t>
            </a:r>
          </a:p>
          <a:p>
            <a:pPr>
              <a:lnSpc>
                <a:spcPct val="90000"/>
              </a:lnSpc>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3" name="Rectangle 3"/>
          <p:cNvSpPr>
            <a:spLocks noGrp="1" noChangeArrowheads="1"/>
          </p:cNvSpPr>
          <p:nvPr>
            <p:ph type="body" idx="1"/>
          </p:nvPr>
        </p:nvSpPr>
        <p:spPr>
          <a:xfrm>
            <a:off x="0" y="1524000"/>
            <a:ext cx="9144000" cy="5334000"/>
          </a:xfrm>
        </p:spPr>
        <p:txBody>
          <a:bodyPr/>
          <a:lstStyle/>
          <a:p>
            <a:pPr>
              <a:lnSpc>
                <a:spcPct val="90000"/>
              </a:lnSpc>
              <a:buFontTx/>
              <a:buNone/>
            </a:pPr>
            <a:endParaRPr lang="en-US" b="1"/>
          </a:p>
          <a:p>
            <a:pPr>
              <a:lnSpc>
                <a:spcPct val="90000"/>
              </a:lnSpc>
              <a:buFontTx/>
              <a:buNone/>
            </a:pPr>
            <a:r>
              <a:rPr lang="en-US" b="1"/>
              <a:t>	Normal protein range in urine</a:t>
            </a:r>
          </a:p>
          <a:p>
            <a:pPr>
              <a:lnSpc>
                <a:spcPct val="90000"/>
              </a:lnSpc>
            </a:pPr>
            <a:r>
              <a:rPr lang="en-US"/>
              <a:t>0 - 10 mg/dl - everything over 10 mg must be further investigated</a:t>
            </a:r>
          </a:p>
          <a:p>
            <a:pPr>
              <a:lnSpc>
                <a:spcPct val="90000"/>
              </a:lnSpc>
            </a:pPr>
            <a:endParaRPr lang="en-US" b="1"/>
          </a:p>
          <a:p>
            <a:pPr>
              <a:lnSpc>
                <a:spcPct val="90000"/>
              </a:lnSpc>
              <a:buFontTx/>
              <a:buNone/>
            </a:pPr>
            <a:r>
              <a:rPr lang="en-US" b="1"/>
              <a:t>	Measuring range</a:t>
            </a:r>
          </a:p>
          <a:p>
            <a:pPr>
              <a:lnSpc>
                <a:spcPct val="90000"/>
              </a:lnSpc>
            </a:pPr>
            <a:r>
              <a:rPr lang="en-US"/>
              <a:t>0 - &gt; 2000 mg/dl</a:t>
            </a:r>
          </a:p>
          <a:p>
            <a:pPr>
              <a:lnSpc>
                <a:spcPct val="90000"/>
              </a:lnSpc>
            </a:pPr>
            <a:endParaRPr lang="en-US" b="1"/>
          </a:p>
          <a:p>
            <a:pPr>
              <a:lnSpc>
                <a:spcPct val="90000"/>
              </a:lnSpc>
              <a:buFontTx/>
              <a:buNone/>
            </a:pPr>
            <a:r>
              <a:rPr lang="en-US" b="1"/>
              <a:t>	Protein levels in urine</a:t>
            </a:r>
          </a:p>
          <a:p>
            <a:pPr>
              <a:lnSpc>
                <a:spcPct val="90000"/>
              </a:lnSpc>
            </a:pPr>
            <a:r>
              <a:rPr lang="en-US"/>
              <a:t>abnormal value - greater than 10 mg/dl</a:t>
            </a:r>
          </a:p>
          <a:p>
            <a:pPr>
              <a:lnSpc>
                <a:spcPct val="90000"/>
              </a:lnSpc>
            </a:pPr>
            <a:endParaRPr lang="en-US"/>
          </a:p>
        </p:txBody>
      </p:sp>
      <p:sp>
        <p:nvSpPr>
          <p:cNvPr id="455684" name="Rectangle 4"/>
          <p:cNvSpPr>
            <a:spLocks noGrp="1" noChangeArrowheads="1"/>
          </p:cNvSpPr>
          <p:nvPr>
            <p:ph type="title"/>
          </p:nvPr>
        </p:nvSpPr>
        <p:spPr>
          <a:noFill/>
          <a:ln/>
        </p:spPr>
        <p:txBody>
          <a:bodyPr/>
          <a:lstStyle/>
          <a:p>
            <a:r>
              <a:rPr lang="en-US" b="1"/>
              <a:t>	Protein in urine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1" name="Rectangle 3"/>
          <p:cNvSpPr>
            <a:spLocks noGrp="1" noChangeArrowheads="1"/>
          </p:cNvSpPr>
          <p:nvPr>
            <p:ph type="body" idx="1"/>
          </p:nvPr>
        </p:nvSpPr>
        <p:spPr>
          <a:xfrm>
            <a:off x="457200" y="0"/>
            <a:ext cx="8229600" cy="6858000"/>
          </a:xfrm>
        </p:spPr>
        <p:txBody>
          <a:bodyPr/>
          <a:lstStyle/>
          <a:p>
            <a:pPr>
              <a:lnSpc>
                <a:spcPct val="90000"/>
              </a:lnSpc>
            </a:pPr>
            <a:r>
              <a:rPr lang="en-US" sz="2800" b="1"/>
              <a:t>Abnormal protein values may indicative of</a:t>
            </a:r>
          </a:p>
          <a:p>
            <a:pPr>
              <a:lnSpc>
                <a:spcPct val="90000"/>
              </a:lnSpc>
            </a:pPr>
            <a:r>
              <a:rPr lang="en-US" sz="2800"/>
              <a:t>Proteinuria may be benign or pathological </a:t>
            </a:r>
          </a:p>
          <a:p>
            <a:pPr>
              <a:lnSpc>
                <a:spcPct val="90000"/>
              </a:lnSpc>
            </a:pPr>
            <a:r>
              <a:rPr lang="en-US" sz="2800"/>
              <a:t>Benign proteinuria </a:t>
            </a:r>
          </a:p>
          <a:p>
            <a:pPr lvl="1">
              <a:lnSpc>
                <a:spcPct val="90000"/>
              </a:lnSpc>
            </a:pPr>
            <a:r>
              <a:rPr lang="en-US" sz="2400"/>
              <a:t>postural </a:t>
            </a:r>
          </a:p>
          <a:p>
            <a:pPr lvl="1">
              <a:lnSpc>
                <a:spcPct val="90000"/>
              </a:lnSpc>
            </a:pPr>
            <a:r>
              <a:rPr lang="en-US" sz="2400"/>
              <a:t>excessive exercise </a:t>
            </a:r>
          </a:p>
          <a:p>
            <a:pPr lvl="1">
              <a:lnSpc>
                <a:spcPct val="90000"/>
              </a:lnSpc>
            </a:pPr>
            <a:r>
              <a:rPr lang="en-US" sz="2400"/>
              <a:t>high or low temperature </a:t>
            </a:r>
          </a:p>
          <a:p>
            <a:pPr lvl="1">
              <a:lnSpc>
                <a:spcPct val="90000"/>
              </a:lnSpc>
            </a:pPr>
            <a:r>
              <a:rPr lang="en-US" sz="2400"/>
              <a:t>during pregnancy</a:t>
            </a:r>
          </a:p>
          <a:p>
            <a:pPr>
              <a:lnSpc>
                <a:spcPct val="90000"/>
              </a:lnSpc>
            </a:pPr>
            <a:r>
              <a:rPr lang="en-US" sz="2800"/>
              <a:t>Pathological proteinuria </a:t>
            </a:r>
          </a:p>
          <a:p>
            <a:pPr>
              <a:lnSpc>
                <a:spcPct val="90000"/>
              </a:lnSpc>
            </a:pPr>
            <a:r>
              <a:rPr lang="en-US" sz="2800"/>
              <a:t>External </a:t>
            </a:r>
          </a:p>
          <a:p>
            <a:pPr lvl="1">
              <a:lnSpc>
                <a:spcPct val="90000"/>
              </a:lnSpc>
            </a:pPr>
            <a:r>
              <a:rPr lang="en-US" sz="2400"/>
              <a:t>colic </a:t>
            </a:r>
          </a:p>
          <a:p>
            <a:pPr lvl="1">
              <a:lnSpc>
                <a:spcPct val="90000"/>
              </a:lnSpc>
            </a:pPr>
            <a:r>
              <a:rPr lang="en-US" sz="2400"/>
              <a:t>liver cirrhosis </a:t>
            </a:r>
          </a:p>
          <a:p>
            <a:pPr lvl="1">
              <a:lnSpc>
                <a:spcPct val="90000"/>
              </a:lnSpc>
            </a:pPr>
            <a:r>
              <a:rPr lang="en-US" sz="2400"/>
              <a:t>plasmacytoma </a:t>
            </a:r>
          </a:p>
          <a:p>
            <a:pPr lvl="1">
              <a:lnSpc>
                <a:spcPct val="90000"/>
              </a:lnSpc>
            </a:pPr>
            <a:r>
              <a:rPr lang="en-US" sz="2400"/>
              <a:t>cardiac insufficiency</a:t>
            </a:r>
          </a:p>
          <a:p>
            <a:pPr>
              <a:lnSpc>
                <a:spcPct val="90000"/>
              </a:lnSpc>
            </a:pPr>
            <a:r>
              <a:rPr lang="en-US" sz="2800"/>
              <a:t>Renal </a:t>
            </a:r>
          </a:p>
          <a:p>
            <a:pPr lvl="1">
              <a:lnSpc>
                <a:spcPct val="90000"/>
              </a:lnSpc>
            </a:pPr>
            <a:r>
              <a:rPr lang="en-US" sz="2400"/>
              <a:t>pyelonephritis </a:t>
            </a:r>
          </a:p>
          <a:p>
            <a:pPr lvl="1">
              <a:lnSpc>
                <a:spcPct val="90000"/>
              </a:lnSpc>
            </a:pPr>
            <a:r>
              <a:rPr lang="en-US" sz="2400"/>
              <a:t>glomerulonephritis</a:t>
            </a:r>
          </a:p>
          <a:p>
            <a:pPr>
              <a:lnSpc>
                <a:spcPct val="90000"/>
              </a:lnSpc>
            </a:pPr>
            <a:endParaRPr lang="en-US" sz="2800"/>
          </a:p>
        </p:txBody>
      </p:sp>
    </p:spTree>
  </p:cSld>
  <p:clrMapOvr>
    <a:masterClrMapping/>
  </p:clrMapOvr>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324</TotalTime>
  <Words>879</Words>
  <Application>Microsoft PowerPoint</Application>
  <PresentationFormat>On-screen Show (4:3)</PresentationFormat>
  <Paragraphs>149</Paragraphs>
  <Slides>48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Arial</vt:lpstr>
      <vt:lpstr>Wingdings</vt:lpstr>
      <vt:lpstr>Mountain Top</vt:lpstr>
      <vt:lpstr>Diagnostic Studies</vt:lpstr>
      <vt:lpstr>Urine Analysis</vt:lpstr>
      <vt:lpstr>pH of Urine</vt:lpstr>
      <vt:lpstr>pH of urine (contd)</vt:lpstr>
      <vt:lpstr>Slide 5</vt:lpstr>
      <vt:lpstr>Specific Gravity</vt:lpstr>
      <vt:lpstr>Slide 7</vt:lpstr>
      <vt:lpstr> Protein in urine</vt:lpstr>
      <vt:lpstr>Slide 9</vt:lpstr>
      <vt:lpstr>Ketone bodies</vt:lpstr>
      <vt:lpstr>Urine Sugar</vt:lpstr>
      <vt:lpstr>Microalbuminuria</vt:lpstr>
      <vt:lpstr>Microalbuminuria (contd)</vt:lpstr>
      <vt:lpstr>RBCs in the urine</vt:lpstr>
      <vt:lpstr>Slide 15</vt:lpstr>
      <vt:lpstr>You may also see urine leukocytes: </vt:lpstr>
      <vt:lpstr>Associated with leukocytes would be the presence of bacteria. Recall that this is not a gram stain and thus the bacteria do not look the same as they would in the microbiology lab sample </vt:lpstr>
      <vt:lpstr>You may also look for contaminants such as a) squamous cells, b) cotton fibers and c) starch granules respectively: </vt:lpstr>
      <vt:lpstr>Cotton fibres</vt:lpstr>
      <vt:lpstr>Starch granules</vt:lpstr>
      <vt:lpstr>The RBC cast of glomerular pathology: </vt:lpstr>
      <vt:lpstr>The WBC cast of pyelonephritis: </vt:lpstr>
      <vt:lpstr>The nonspecific granular, waxy and hyaline casts:   </vt:lpstr>
      <vt:lpstr>In contrast many would consider the finding of Broad casts as a sign of the markedly decreased output of chronic renal failure. They are usually quite wide and are upto 2-6 times as wide as the above nonspecific casts (thus the name "broad"): </vt:lpstr>
      <vt:lpstr>The pathologic crystals of metabolic diseases and poisonings can be seen as well:  CYSTINE: </vt:lpstr>
      <vt:lpstr>Tyrosine </vt:lpstr>
      <vt:lpstr>Calcium Oxalate</vt:lpstr>
      <vt:lpstr>Finally one might find the "coffin-lid" struvite crystals associated with urea-splitting bacteria </vt:lpstr>
      <vt:lpstr>In patients with nephrotic syndrome one might be able to find fat casts:   </vt:lpstr>
      <vt:lpstr>Uric acid crystals</vt:lpstr>
      <vt:lpstr>Slide 31</vt:lpstr>
      <vt:lpstr>Slide 32</vt:lpstr>
      <vt:lpstr>Anatomy  Demonstrated </vt:lpstr>
      <vt:lpstr>Urine examination (contd)</vt:lpstr>
      <vt:lpstr>Slide 35</vt:lpstr>
      <vt:lpstr>What are the substances reabsorbed in the renal tubule?</vt:lpstr>
      <vt:lpstr>Slide 37</vt:lpstr>
      <vt:lpstr>Slide 38</vt:lpstr>
      <vt:lpstr>Slide 39</vt:lpstr>
      <vt:lpstr>Slide 40</vt:lpstr>
      <vt:lpstr>Slide 41</vt:lpstr>
      <vt:lpstr>Urinary Tract Infection </vt:lpstr>
      <vt:lpstr>Electromyography </vt:lpstr>
      <vt:lpstr>Slide 44</vt:lpstr>
      <vt:lpstr>Voiding cystourethrogram revealing bilateral grade 3 reflux into small, scarred kidneys. </vt:lpstr>
      <vt:lpstr>Renal papillary necrosis</vt:lpstr>
      <vt:lpstr>Ureteropelvic jn obstruction</vt:lpstr>
      <vt:lpstr>Slide 48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 Studies</dc:title>
  <dc:creator>Kasiviswanathan</dc:creator>
  <cp:lastModifiedBy>pc</cp:lastModifiedBy>
  <cp:revision>13</cp:revision>
  <cp:lastPrinted>1601-01-01T00:00:00Z</cp:lastPrinted>
  <dcterms:created xsi:type="dcterms:W3CDTF">2007-03-07T17:09:52Z</dcterms:created>
  <dcterms:modified xsi:type="dcterms:W3CDTF">2015-09-26T05:44:28Z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ies>
</file>